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93" r:id="rId3"/>
    <p:sldId id="294" r:id="rId4"/>
    <p:sldId id="292" r:id="rId5"/>
    <p:sldId id="290" r:id="rId6"/>
    <p:sldId id="295" r:id="rId7"/>
    <p:sldId id="296" r:id="rId8"/>
    <p:sldId id="298" r:id="rId9"/>
    <p:sldId id="302" r:id="rId10"/>
    <p:sldId id="299" r:id="rId11"/>
    <p:sldId id="303" r:id="rId12"/>
    <p:sldId id="300" r:id="rId13"/>
    <p:sldId id="304" r:id="rId14"/>
    <p:sldId id="305" r:id="rId15"/>
    <p:sldId id="306" r:id="rId16"/>
  </p:sldIdLst>
  <p:sldSz cx="9144000" cy="6858000" type="screen4x3"/>
  <p:notesSz cx="6797675" cy="9926638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BF"/>
    <a:srgbClr val="D2D2D2"/>
    <a:srgbClr val="C8C8C8"/>
    <a:srgbClr val="DCDCDC"/>
    <a:srgbClr val="FEFEFE"/>
    <a:srgbClr val="FFFFFE"/>
    <a:srgbClr val="B2B2B2"/>
    <a:srgbClr val="A6A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57" autoAdjust="0"/>
  </p:normalViewPr>
  <p:slideViewPr>
    <p:cSldViewPr>
      <p:cViewPr varScale="1">
        <p:scale>
          <a:sx n="89" d="100"/>
          <a:sy n="89" d="100"/>
        </p:scale>
        <p:origin x="-120" y="-31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2" d="100"/>
          <a:sy n="72" d="100"/>
        </p:scale>
        <p:origin x="-2400" y="-114"/>
      </p:cViewPr>
      <p:guideLst>
        <p:guide orient="horz" pos="3126"/>
        <p:guide pos="2141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E0C98F0-F52B-4E01-8822-47E73FEDBA65}" type="datetime4">
              <a:rPr lang="nl-NL" altLang="en-US"/>
              <a:pPr/>
              <a:t>27 juni 2016</a:t>
            </a:fld>
            <a:endParaRPr lang="nl-NL" alt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481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8D601B8-C592-498B-ABAF-621018AA95AB}" type="slidenum">
              <a:rPr lang="nl-NL" altLang="en-US"/>
              <a:pPr/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0187040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8669237-BB57-4D77-A703-E814D4607320}" type="datetime4">
              <a:rPr lang="nl-NL" altLang="en-US"/>
              <a:pPr/>
              <a:t>27 juni 2016</a:t>
            </a:fld>
            <a:endParaRPr lang="nl-NL" altLang="en-US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 smtClean="0"/>
              <a:t>Klik om de opmaakprofielen van de modeltekst te bewerken</a:t>
            </a:r>
          </a:p>
          <a:p>
            <a:pPr lvl="1"/>
            <a:r>
              <a:rPr lang="nl-NL" noProof="0" smtClean="0"/>
              <a:t>Tweede niveau</a:t>
            </a:r>
          </a:p>
          <a:p>
            <a:pPr lvl="2"/>
            <a:r>
              <a:rPr lang="nl-NL" noProof="0" smtClean="0"/>
              <a:t>Derde niveau</a:t>
            </a:r>
          </a:p>
          <a:p>
            <a:pPr lvl="3"/>
            <a:r>
              <a:rPr lang="nl-NL" noProof="0" smtClean="0"/>
              <a:t>Vierde niveau</a:t>
            </a:r>
          </a:p>
          <a:p>
            <a:pPr lvl="4"/>
            <a:r>
              <a:rPr lang="nl-NL" noProof="0" smtClean="0"/>
              <a:t>Vijfde niveau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481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8163"/>
            <a:ext cx="2944813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F35C8B0-C0D0-4FC3-BC01-89A740C04D96}" type="slidenum">
              <a:rPr lang="nl-NL" altLang="en-US"/>
              <a:pPr/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60681696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6E0B664-E89B-47C9-92E2-E7CDA011F5C5}" type="datetime4">
              <a:rPr lang="nl-NL" altLang="en-US"/>
              <a:pPr eaLnBrk="1" hangingPunct="1"/>
              <a:t>27 juni 2016</a:t>
            </a:fld>
            <a:endParaRPr lang="nl-NL" altLang="en-US"/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EDE83D1-C971-40EF-87EE-A8E36D7C9F6A}" type="slidenum">
              <a:rPr lang="nl-NL" altLang="en-US"/>
              <a:pPr eaLnBrk="1" hangingPunct="1"/>
              <a:t>1</a:t>
            </a:fld>
            <a:endParaRPr lang="nl-NL" altLang="en-US"/>
          </a:p>
        </p:txBody>
      </p:sp>
      <p:sp>
        <p:nvSpPr>
          <p:cNvPr id="194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9D4D2D7-0D61-44DA-AA5D-4B9B1C037B83}" type="datetime4">
              <a:rPr lang="nl-NL" altLang="en-US"/>
              <a:pPr eaLnBrk="1" hangingPunct="1"/>
              <a:t>27 juni 2016</a:t>
            </a:fld>
            <a:endParaRPr lang="nl-NL" altLang="en-US"/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EA9BBAE-F90F-4676-A1E8-1E326B5F00C2}" type="slidenum">
              <a:rPr lang="nl-NL" altLang="en-US"/>
              <a:pPr eaLnBrk="1" hangingPunct="1"/>
              <a:t>10</a:t>
            </a:fld>
            <a:endParaRPr lang="nl-NL" altLang="en-US"/>
          </a:p>
        </p:txBody>
      </p:sp>
      <p:sp>
        <p:nvSpPr>
          <p:cNvPr id="21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9D4D2D7-0D61-44DA-AA5D-4B9B1C037B83}" type="datetime4">
              <a:rPr lang="nl-NL" altLang="en-US"/>
              <a:pPr eaLnBrk="1" hangingPunct="1"/>
              <a:t>27 juni 2016</a:t>
            </a:fld>
            <a:endParaRPr lang="nl-NL" altLang="en-US"/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EA9BBAE-F90F-4676-A1E8-1E326B5F00C2}" type="slidenum">
              <a:rPr lang="nl-NL" altLang="en-US"/>
              <a:pPr eaLnBrk="1" hangingPunct="1"/>
              <a:t>11</a:t>
            </a:fld>
            <a:endParaRPr lang="nl-NL" altLang="en-US"/>
          </a:p>
        </p:txBody>
      </p:sp>
      <p:sp>
        <p:nvSpPr>
          <p:cNvPr id="21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9D4D2D7-0D61-44DA-AA5D-4B9B1C037B83}" type="datetime4">
              <a:rPr lang="nl-NL" altLang="en-US"/>
              <a:pPr eaLnBrk="1" hangingPunct="1"/>
              <a:t>27 juni 2016</a:t>
            </a:fld>
            <a:endParaRPr lang="nl-NL" altLang="en-US"/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EA9BBAE-F90F-4676-A1E8-1E326B5F00C2}" type="slidenum">
              <a:rPr lang="nl-NL" altLang="en-US"/>
              <a:pPr eaLnBrk="1" hangingPunct="1"/>
              <a:t>12</a:t>
            </a:fld>
            <a:endParaRPr lang="nl-NL" altLang="en-US"/>
          </a:p>
        </p:txBody>
      </p:sp>
      <p:sp>
        <p:nvSpPr>
          <p:cNvPr id="21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9D4D2D7-0D61-44DA-AA5D-4B9B1C037B83}" type="datetime4">
              <a:rPr lang="nl-NL" altLang="en-US"/>
              <a:pPr eaLnBrk="1" hangingPunct="1"/>
              <a:t>27 juni 2016</a:t>
            </a:fld>
            <a:endParaRPr lang="nl-NL" altLang="en-US"/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EA9BBAE-F90F-4676-A1E8-1E326B5F00C2}" type="slidenum">
              <a:rPr lang="nl-NL" altLang="en-US"/>
              <a:pPr eaLnBrk="1" hangingPunct="1"/>
              <a:t>13</a:t>
            </a:fld>
            <a:endParaRPr lang="nl-NL" altLang="en-US"/>
          </a:p>
        </p:txBody>
      </p:sp>
      <p:sp>
        <p:nvSpPr>
          <p:cNvPr id="21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9D4D2D7-0D61-44DA-AA5D-4B9B1C037B83}" type="datetime4">
              <a:rPr lang="nl-NL" altLang="en-US"/>
              <a:pPr eaLnBrk="1" hangingPunct="1"/>
              <a:t>27 juni 2016</a:t>
            </a:fld>
            <a:endParaRPr lang="nl-NL" altLang="en-US"/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EA9BBAE-F90F-4676-A1E8-1E326B5F00C2}" type="slidenum">
              <a:rPr lang="nl-NL" altLang="en-US"/>
              <a:pPr eaLnBrk="1" hangingPunct="1"/>
              <a:t>14</a:t>
            </a:fld>
            <a:endParaRPr lang="nl-NL" altLang="en-US"/>
          </a:p>
        </p:txBody>
      </p:sp>
      <p:sp>
        <p:nvSpPr>
          <p:cNvPr id="21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9D4D2D7-0D61-44DA-AA5D-4B9B1C037B83}" type="datetime4">
              <a:rPr lang="nl-NL" altLang="en-US"/>
              <a:pPr eaLnBrk="1" hangingPunct="1"/>
              <a:t>27 juni 2016</a:t>
            </a:fld>
            <a:endParaRPr lang="nl-NL" altLang="en-US"/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EA9BBAE-F90F-4676-A1E8-1E326B5F00C2}" type="slidenum">
              <a:rPr lang="nl-NL" altLang="en-US"/>
              <a:pPr eaLnBrk="1" hangingPunct="1"/>
              <a:t>15</a:t>
            </a:fld>
            <a:endParaRPr lang="nl-NL" altLang="en-US"/>
          </a:p>
        </p:txBody>
      </p:sp>
      <p:sp>
        <p:nvSpPr>
          <p:cNvPr id="21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9D4D2D7-0D61-44DA-AA5D-4B9B1C037B83}" type="datetime4">
              <a:rPr lang="nl-NL" altLang="en-US"/>
              <a:pPr eaLnBrk="1" hangingPunct="1"/>
              <a:t>27 juni 2016</a:t>
            </a:fld>
            <a:endParaRPr lang="nl-NL" altLang="en-US"/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EA9BBAE-F90F-4676-A1E8-1E326B5F00C2}" type="slidenum">
              <a:rPr lang="nl-NL" altLang="en-US"/>
              <a:pPr eaLnBrk="1" hangingPunct="1"/>
              <a:t>2</a:t>
            </a:fld>
            <a:endParaRPr lang="nl-NL" altLang="en-US"/>
          </a:p>
        </p:txBody>
      </p:sp>
      <p:sp>
        <p:nvSpPr>
          <p:cNvPr id="21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9D4D2D7-0D61-44DA-AA5D-4B9B1C037B83}" type="datetime4">
              <a:rPr lang="nl-NL" altLang="en-US"/>
              <a:pPr eaLnBrk="1" hangingPunct="1"/>
              <a:t>27 juni 2016</a:t>
            </a:fld>
            <a:endParaRPr lang="nl-NL" altLang="en-US"/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EA9BBAE-F90F-4676-A1E8-1E326B5F00C2}" type="slidenum">
              <a:rPr lang="nl-NL" altLang="en-US"/>
              <a:pPr eaLnBrk="1" hangingPunct="1"/>
              <a:t>3</a:t>
            </a:fld>
            <a:endParaRPr lang="nl-NL" altLang="en-US"/>
          </a:p>
        </p:txBody>
      </p:sp>
      <p:sp>
        <p:nvSpPr>
          <p:cNvPr id="21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9D4D2D7-0D61-44DA-AA5D-4B9B1C037B83}" type="datetime4">
              <a:rPr lang="nl-NL" altLang="en-US"/>
              <a:pPr eaLnBrk="1" hangingPunct="1"/>
              <a:t>27 juni 2016</a:t>
            </a:fld>
            <a:endParaRPr lang="nl-NL" altLang="en-US"/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EA9BBAE-F90F-4676-A1E8-1E326B5F00C2}" type="slidenum">
              <a:rPr lang="nl-NL" altLang="en-US"/>
              <a:pPr eaLnBrk="1" hangingPunct="1"/>
              <a:t>4</a:t>
            </a:fld>
            <a:endParaRPr lang="nl-NL" altLang="en-US"/>
          </a:p>
        </p:txBody>
      </p:sp>
      <p:sp>
        <p:nvSpPr>
          <p:cNvPr id="21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9D4D2D7-0D61-44DA-AA5D-4B9B1C037B83}" type="datetime4">
              <a:rPr lang="nl-NL" altLang="en-US"/>
              <a:pPr eaLnBrk="1" hangingPunct="1"/>
              <a:t>27 juni 2016</a:t>
            </a:fld>
            <a:endParaRPr lang="nl-NL" altLang="en-US"/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EA9BBAE-F90F-4676-A1E8-1E326B5F00C2}" type="slidenum">
              <a:rPr lang="nl-NL" altLang="en-US"/>
              <a:pPr eaLnBrk="1" hangingPunct="1"/>
              <a:t>5</a:t>
            </a:fld>
            <a:endParaRPr lang="nl-NL" altLang="en-US"/>
          </a:p>
        </p:txBody>
      </p:sp>
      <p:sp>
        <p:nvSpPr>
          <p:cNvPr id="21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9D4D2D7-0D61-44DA-AA5D-4B9B1C037B83}" type="datetime4">
              <a:rPr lang="nl-NL" altLang="en-US"/>
              <a:pPr eaLnBrk="1" hangingPunct="1"/>
              <a:t>27 juni 2016</a:t>
            </a:fld>
            <a:endParaRPr lang="nl-NL" altLang="en-US"/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EA9BBAE-F90F-4676-A1E8-1E326B5F00C2}" type="slidenum">
              <a:rPr lang="nl-NL" altLang="en-US"/>
              <a:pPr eaLnBrk="1" hangingPunct="1"/>
              <a:t>6</a:t>
            </a:fld>
            <a:endParaRPr lang="nl-NL" altLang="en-US"/>
          </a:p>
        </p:txBody>
      </p:sp>
      <p:sp>
        <p:nvSpPr>
          <p:cNvPr id="21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9D4D2D7-0D61-44DA-AA5D-4B9B1C037B83}" type="datetime4">
              <a:rPr lang="nl-NL" altLang="en-US"/>
              <a:pPr eaLnBrk="1" hangingPunct="1"/>
              <a:t>27 juni 2016</a:t>
            </a:fld>
            <a:endParaRPr lang="nl-NL" altLang="en-US"/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EA9BBAE-F90F-4676-A1E8-1E326B5F00C2}" type="slidenum">
              <a:rPr lang="nl-NL" altLang="en-US"/>
              <a:pPr eaLnBrk="1" hangingPunct="1"/>
              <a:t>7</a:t>
            </a:fld>
            <a:endParaRPr lang="nl-NL" altLang="en-US"/>
          </a:p>
        </p:txBody>
      </p:sp>
      <p:sp>
        <p:nvSpPr>
          <p:cNvPr id="21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9D4D2D7-0D61-44DA-AA5D-4B9B1C037B83}" type="datetime4">
              <a:rPr lang="nl-NL" altLang="en-US"/>
              <a:pPr eaLnBrk="1" hangingPunct="1"/>
              <a:t>27 juni 2016</a:t>
            </a:fld>
            <a:endParaRPr lang="nl-NL" altLang="en-US"/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EA9BBAE-F90F-4676-A1E8-1E326B5F00C2}" type="slidenum">
              <a:rPr lang="nl-NL" altLang="en-US"/>
              <a:pPr eaLnBrk="1" hangingPunct="1"/>
              <a:t>8</a:t>
            </a:fld>
            <a:endParaRPr lang="nl-NL" altLang="en-US"/>
          </a:p>
        </p:txBody>
      </p:sp>
      <p:sp>
        <p:nvSpPr>
          <p:cNvPr id="21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9D4D2D7-0D61-44DA-AA5D-4B9B1C037B83}" type="datetime4">
              <a:rPr lang="nl-NL" altLang="en-US"/>
              <a:pPr eaLnBrk="1" hangingPunct="1"/>
              <a:t>27 juni 2016</a:t>
            </a:fld>
            <a:endParaRPr lang="nl-NL" altLang="en-US"/>
          </a:p>
        </p:txBody>
      </p:sp>
      <p:sp>
        <p:nvSpPr>
          <p:cNvPr id="2150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EA9BBAE-F90F-4676-A1E8-1E326B5F00C2}" type="slidenum">
              <a:rPr lang="nl-NL" altLang="en-US"/>
              <a:pPr eaLnBrk="1" hangingPunct="1"/>
              <a:t>9</a:t>
            </a:fld>
            <a:endParaRPr lang="nl-NL" altLang="en-US"/>
          </a:p>
        </p:txBody>
      </p:sp>
      <p:sp>
        <p:nvSpPr>
          <p:cNvPr id="215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4146550" cy="2547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333375"/>
            <a:ext cx="2170112" cy="99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1595438"/>
            <a:ext cx="9144000" cy="319087"/>
          </a:xfrm>
          <a:prstGeom prst="rect">
            <a:avLst/>
          </a:prstGeom>
          <a:solidFill>
            <a:srgbClr val="7FA1B6">
              <a:alpha val="25098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0" y="1914525"/>
            <a:ext cx="9144000" cy="319088"/>
          </a:xfrm>
          <a:prstGeom prst="rect">
            <a:avLst/>
          </a:prstGeom>
          <a:solidFill>
            <a:srgbClr val="7FA1B6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2233613"/>
            <a:ext cx="9144000" cy="319087"/>
          </a:xfrm>
          <a:prstGeom prst="rect">
            <a:avLst/>
          </a:prstGeom>
          <a:solidFill>
            <a:srgbClr val="7FA1B6">
              <a:alpha val="7490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>
            <a:lvl1pPr defTabSz="41433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1433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1433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1433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1433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>
              <a:lnSpc>
                <a:spcPct val="80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endParaRPr lang="en-US" altLang="en-US" sz="1600">
              <a:solidFill>
                <a:schemeClr val="bg1"/>
              </a:solidFill>
              <a:ea typeface="MS Gothic" pitchFamily="49" charset="-128"/>
            </a:endParaRPr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>
            <a:off x="0" y="1914525"/>
            <a:ext cx="9144000" cy="158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14"/>
          <p:cNvSpPr>
            <a:spLocks noChangeShapeType="1"/>
          </p:cNvSpPr>
          <p:nvPr/>
        </p:nvSpPr>
        <p:spPr bwMode="auto">
          <a:xfrm>
            <a:off x="0" y="2233613"/>
            <a:ext cx="9144000" cy="15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5"/>
          <p:cNvSpPr>
            <a:spLocks noChangeShapeType="1"/>
          </p:cNvSpPr>
          <p:nvPr/>
        </p:nvSpPr>
        <p:spPr bwMode="auto">
          <a:xfrm>
            <a:off x="0" y="1595438"/>
            <a:ext cx="9144000" cy="15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3076575"/>
            <a:ext cx="6618288" cy="885825"/>
          </a:xfrm>
        </p:spPr>
        <p:txBody>
          <a:bodyPr tIns="0" bIns="0"/>
          <a:lstStyle>
            <a:lvl1pPr>
              <a:defRPr>
                <a:solidFill>
                  <a:srgbClr val="008BBF"/>
                </a:solidFill>
              </a:defRPr>
            </a:lvl1pPr>
          </a:lstStyle>
          <a:p>
            <a:pPr lvl="0"/>
            <a:r>
              <a:rPr lang="nl-NL" noProof="0" smtClean="0"/>
              <a:t>Klik om het opmaakprofiel te bewerken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4113213"/>
            <a:ext cx="6618288" cy="1144587"/>
          </a:xfrm>
        </p:spPr>
        <p:txBody>
          <a:bodyPr/>
          <a:lstStyle>
            <a:lvl1pPr marL="0" indent="0">
              <a:defRPr>
                <a:solidFill>
                  <a:srgbClr val="008BBF"/>
                </a:solidFill>
              </a:defRPr>
            </a:lvl1pPr>
          </a:lstStyle>
          <a:p>
            <a:pPr lvl="0"/>
            <a:r>
              <a:rPr lang="nl-NL" noProof="0" smtClean="0"/>
              <a:t>Klik om het opmaakprofiel van de modelondertitel te bewerken</a:t>
            </a:r>
          </a:p>
        </p:txBody>
      </p:sp>
      <p:sp>
        <p:nvSpPr>
          <p:cNvPr id="12" name="Rectangle 17"/>
          <p:cNvSpPr>
            <a:spLocks noGrp="1" noChangeArrowheads="1"/>
          </p:cNvSpPr>
          <p:nvPr>
            <p:ph type="dt" sz="quarter" idx="10"/>
          </p:nvPr>
        </p:nvSpPr>
        <p:spPr>
          <a:xfrm>
            <a:off x="2057400" y="5445125"/>
            <a:ext cx="6618288" cy="338138"/>
          </a:xfrm>
        </p:spPr>
        <p:txBody>
          <a:bodyPr/>
          <a:lstStyle>
            <a:lvl1pPr>
              <a:defRPr sz="1600"/>
            </a:lvl1pPr>
          </a:lstStyle>
          <a:p>
            <a:fld id="{9D3CDDDB-23AC-4786-9C21-40DF7EA2293C}" type="datetime4">
              <a:rPr lang="en-US" altLang="en-US"/>
              <a:pPr/>
              <a:t>June 27, 2016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8588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81547A-5E49-4ADA-9FD0-BB149674A35B}" type="datetime4">
              <a:rPr lang="en-US" altLang="en-US"/>
              <a:pPr/>
              <a:t>June 27, 2016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32AE77-3462-48B2-A6D6-8530FDE20146}" type="slidenum">
              <a:rPr lang="nl-NL" altLang="en-US"/>
              <a:pPr/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779582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5300" y="233363"/>
            <a:ext cx="2047875" cy="5549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6913" y="233363"/>
            <a:ext cx="5995987" cy="5549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169FDE-AE0C-4583-888A-E0114214C821}" type="datetime4">
              <a:rPr lang="en-US" altLang="en-US"/>
              <a:pPr/>
              <a:t>June 27, 2016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B89FA7-ECF8-4FE3-80DB-4CB449348E91}" type="slidenum">
              <a:rPr lang="nl-NL" altLang="en-US"/>
              <a:pPr/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874373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E066C6-8F1B-4429-B908-96164345E064}" type="datetime4">
              <a:rPr lang="en-US" altLang="en-US"/>
              <a:pPr/>
              <a:t>June 27, 2016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CFF57B-3633-4998-87DB-6695DFE3F9FF}" type="slidenum">
              <a:rPr lang="nl-NL" altLang="en-US"/>
              <a:pPr/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792742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1A19EE-5BD0-4D29-8898-185D137D7259}" type="datetime4">
              <a:rPr lang="en-US" altLang="en-US"/>
              <a:pPr/>
              <a:t>June 27, 2016</a:t>
            </a:fld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7F869C-EB5B-47E8-93C1-79BC1F83654D}" type="slidenum">
              <a:rPr lang="nl-NL" altLang="en-US"/>
              <a:pPr/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498395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6913" y="1482725"/>
            <a:ext cx="3860800" cy="4300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0113" y="1482725"/>
            <a:ext cx="3860800" cy="4300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7F3917-9513-4A79-AE7E-9BE9B8B57A53}" type="datetime4">
              <a:rPr lang="en-US" altLang="en-US"/>
              <a:pPr/>
              <a:t>June 27, 2016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E24275-BA20-4747-A45A-FF6EEBB334C2}" type="slidenum">
              <a:rPr lang="nl-NL" altLang="en-US"/>
              <a:pPr/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366031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93799C-1185-495E-8C9C-589418C9E41B}" type="datetime4">
              <a:rPr lang="en-US" altLang="en-US"/>
              <a:pPr/>
              <a:t>June 27, 2016</a:t>
            </a:fld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2F356B-F531-4992-BA8A-9A931A3318CE}" type="slidenum">
              <a:rPr lang="nl-NL" altLang="en-US"/>
              <a:pPr/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490152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F69DDC-0B5D-4D2E-B8E3-4C989694E0A6}" type="datetime4">
              <a:rPr lang="en-US" altLang="en-US"/>
              <a:pPr/>
              <a:t>June 27, 2016</a:t>
            </a:fld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61CCC0-DF44-4AFB-8E0D-06AAAFCCF305}" type="slidenum">
              <a:rPr lang="nl-NL" altLang="en-US"/>
              <a:pPr/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3385600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00D0C1-0C75-4438-AF31-1CE4CA12F17A}" type="datetime4">
              <a:rPr lang="en-US" altLang="en-US"/>
              <a:pPr/>
              <a:t>June 27, 2016</a:t>
            </a:fld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93E9DD-D853-44BB-9E41-68A3264A643E}" type="slidenum">
              <a:rPr lang="nl-NL" altLang="en-US"/>
              <a:pPr/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1664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7AE4F0-6414-4941-A9D7-8D44F02EA581}" type="datetime4">
              <a:rPr lang="en-US" altLang="en-US"/>
              <a:pPr/>
              <a:t>June 27, 2016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A6223F-2D0F-4322-AC5A-E69BFC259C1B}" type="slidenum">
              <a:rPr lang="nl-NL" altLang="en-US"/>
              <a:pPr/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2473389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24D00D-306D-424D-84FC-245E0775A981}" type="datetime4">
              <a:rPr lang="en-US" altLang="en-US"/>
              <a:pPr/>
              <a:t>June 27, 2016</a:t>
            </a:fld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67BBE3-FF92-47B2-9B68-434EB3C858F1}" type="slidenum">
              <a:rPr lang="nl-NL" altLang="en-US"/>
              <a:pPr/>
              <a:t>‹#›</a:t>
            </a:fld>
            <a:endParaRPr lang="nl-NL" altLang="en-US"/>
          </a:p>
        </p:txBody>
      </p:sp>
    </p:spTree>
    <p:extLst>
      <p:ext uri="{BB962C8B-B14F-4D97-AF65-F5344CB8AC3E}">
        <p14:creationId xmlns:p14="http://schemas.microsoft.com/office/powerpoint/2010/main" val="102776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6913" y="1482725"/>
            <a:ext cx="7874000" cy="430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Klik om de opmaakprofielen van de modeltekst te bewerken</a:t>
            </a:r>
          </a:p>
          <a:p>
            <a:pPr lvl="1"/>
            <a:r>
              <a:rPr lang="en-GB" altLang="en-US" smtClean="0"/>
              <a:t>Tweede niveau</a:t>
            </a:r>
          </a:p>
          <a:p>
            <a:pPr lvl="2"/>
            <a:r>
              <a:rPr lang="en-GB" altLang="en-US" smtClean="0"/>
              <a:t>Derde niveau</a:t>
            </a:r>
          </a:p>
          <a:p>
            <a:pPr lvl="3"/>
            <a:r>
              <a:rPr lang="en-GB" altLang="en-US" smtClean="0"/>
              <a:t>Vierde niveau</a:t>
            </a:r>
          </a:p>
          <a:p>
            <a:pPr lvl="4"/>
            <a:r>
              <a:rPr lang="en-GB" altLang="en-US" smtClean="0"/>
              <a:t>Vijfde niveau</a:t>
            </a:r>
          </a:p>
          <a:p>
            <a:pPr lvl="0"/>
            <a:endParaRPr lang="nl-NL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122613" y="6613525"/>
            <a:ext cx="1436687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8BBF"/>
                </a:solidFill>
              </a:defRPr>
            </a:lvl1pPr>
          </a:lstStyle>
          <a:p>
            <a:fld id="{F1039815-5BA6-43F4-A406-383D68222C9A}" type="datetime4">
              <a:rPr lang="en-US" altLang="en-US"/>
              <a:pPr/>
              <a:t>June 27, 2016</a:t>
            </a:fld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5800" y="6613525"/>
            <a:ext cx="243998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defRPr sz="900">
                <a:solidFill>
                  <a:srgbClr val="008BBF"/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483100" y="6613525"/>
            <a:ext cx="4683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008BBF"/>
                </a:solidFill>
              </a:defRPr>
            </a:lvl1pPr>
          </a:lstStyle>
          <a:p>
            <a:fld id="{421A3A6B-2051-43ED-A9F5-627E1CB63CCC}" type="slidenum">
              <a:rPr lang="nl-NL" altLang="en-US"/>
              <a:pPr/>
              <a:t>‹#›</a:t>
            </a:fld>
            <a:endParaRPr lang="nl-NL" altLang="en-US"/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0" y="-1588"/>
            <a:ext cx="9123363" cy="954088"/>
          </a:xfrm>
          <a:prstGeom prst="rect">
            <a:avLst/>
          </a:prstGeom>
          <a:solidFill>
            <a:srgbClr val="A6A69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GB" altLang="en-US"/>
          </a:p>
        </p:txBody>
      </p:sp>
      <p:pic>
        <p:nvPicPr>
          <p:cNvPr id="1031" name="Picture 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925" y="-1588"/>
            <a:ext cx="1489075" cy="955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32" name="Picture 9" descr="D111-00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788" y="-22225"/>
            <a:ext cx="1585912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Rectangle 10"/>
          <p:cNvSpPr>
            <a:spLocks noChangeArrowheads="1"/>
          </p:cNvSpPr>
          <p:nvPr/>
        </p:nvSpPr>
        <p:spPr bwMode="auto">
          <a:xfrm>
            <a:off x="-14288" y="-26988"/>
            <a:ext cx="9123363" cy="31908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34" name="Rectangle 11"/>
          <p:cNvSpPr>
            <a:spLocks noChangeArrowheads="1"/>
          </p:cNvSpPr>
          <p:nvPr/>
        </p:nvSpPr>
        <p:spPr bwMode="auto">
          <a:xfrm>
            <a:off x="0" y="317500"/>
            <a:ext cx="9123363" cy="317500"/>
          </a:xfrm>
          <a:prstGeom prst="rect">
            <a:avLst/>
          </a:prstGeom>
          <a:solidFill>
            <a:schemeClr val="tx1">
              <a:alpha val="34901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GB" altLang="en-US"/>
          </a:p>
        </p:txBody>
      </p:sp>
      <p:sp>
        <p:nvSpPr>
          <p:cNvPr id="1035" name="Rectangle 12"/>
          <p:cNvSpPr>
            <a:spLocks noChangeArrowheads="1"/>
          </p:cNvSpPr>
          <p:nvPr/>
        </p:nvSpPr>
        <p:spPr bwMode="auto">
          <a:xfrm>
            <a:off x="0" y="635000"/>
            <a:ext cx="9123363" cy="317500"/>
          </a:xfrm>
          <a:prstGeom prst="rect">
            <a:avLst/>
          </a:prstGeom>
          <a:solidFill>
            <a:schemeClr val="tx1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>
            <a:lvl1pPr defTabSz="414338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defTabSz="41433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defTabSz="414338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defTabSz="414338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defTabSz="414338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143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>
              <a:lnSpc>
                <a:spcPct val="80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endParaRPr lang="en-US" altLang="en-US" sz="1600">
              <a:solidFill>
                <a:schemeClr val="bg1"/>
              </a:solidFill>
              <a:ea typeface="MS Gothic" pitchFamily="49" charset="-128"/>
            </a:endParaRPr>
          </a:p>
        </p:txBody>
      </p:sp>
      <p:sp>
        <p:nvSpPr>
          <p:cNvPr id="1036" name="Line 13"/>
          <p:cNvSpPr>
            <a:spLocks noChangeShapeType="1"/>
          </p:cNvSpPr>
          <p:nvPr/>
        </p:nvSpPr>
        <p:spPr bwMode="auto">
          <a:xfrm>
            <a:off x="0" y="317500"/>
            <a:ext cx="912336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7" name="Line 14"/>
          <p:cNvSpPr>
            <a:spLocks noChangeShapeType="1"/>
          </p:cNvSpPr>
          <p:nvPr/>
        </p:nvSpPr>
        <p:spPr bwMode="auto">
          <a:xfrm>
            <a:off x="0" y="635000"/>
            <a:ext cx="912336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8" name="Line 15"/>
          <p:cNvSpPr>
            <a:spLocks noChangeShapeType="1"/>
          </p:cNvSpPr>
          <p:nvPr/>
        </p:nvSpPr>
        <p:spPr bwMode="auto">
          <a:xfrm>
            <a:off x="0" y="952500"/>
            <a:ext cx="912336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96913" y="233363"/>
            <a:ext cx="8196262" cy="61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 smtClean="0"/>
              <a:t>Klik om het opmaakprofiel te bewerken</a:t>
            </a:r>
          </a:p>
        </p:txBody>
      </p:sp>
      <p:pic>
        <p:nvPicPr>
          <p:cNvPr id="1040" name="Picture 18" descr="woordmerk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6323013"/>
            <a:ext cx="1573213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B2B2B2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1" name="Line 19"/>
          <p:cNvSpPr>
            <a:spLocks noChangeShapeType="1"/>
          </p:cNvSpPr>
          <p:nvPr/>
        </p:nvSpPr>
        <p:spPr bwMode="auto">
          <a:xfrm flipH="1">
            <a:off x="0" y="6467475"/>
            <a:ext cx="7032625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rgbClr val="FFFFFE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&gt;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8BBF"/>
        </a:buClr>
        <a:buFont typeface="Arial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mp"/><Relationship Id="rId3" Type="http://schemas.openxmlformats.org/officeDocument/2006/relationships/image" Target="../media/image22.tmp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tmp"/><Relationship Id="rId4" Type="http://schemas.openxmlformats.org/officeDocument/2006/relationships/image" Target="../media/image23.png"/><Relationship Id="rId9" Type="http://schemas.openxmlformats.org/officeDocument/2006/relationships/image" Target="../media/image28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7"/>
          <p:cNvSpPr>
            <a:spLocks noGrp="1" noChangeArrowheads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3113ABF-3ECF-48EB-924D-CC26CC881328}" type="datetime4">
              <a:rPr lang="en-US" altLang="en-US">
                <a:solidFill>
                  <a:srgbClr val="008BBF"/>
                </a:solidFill>
                <a:latin typeface="Calibri" panose="020F0502020204030204" pitchFamily="34" charset="0"/>
              </a:rPr>
              <a:pPr eaLnBrk="1" hangingPunct="1"/>
              <a:t>June 27, 2016</a:t>
            </a:fld>
            <a:endParaRPr lang="en-US" altLang="en-US">
              <a:solidFill>
                <a:srgbClr val="008BBF"/>
              </a:solidFill>
              <a:latin typeface="Calibri" panose="020F0502020204030204" pitchFamily="34" charset="0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>
                <a:latin typeface="Calibri" panose="020F0502020204030204" pitchFamily="34" charset="0"/>
              </a:rPr>
              <a:t>eeFEX</a:t>
            </a:r>
            <a:r>
              <a:rPr lang="en-US" altLang="en-US" dirty="0" smtClean="0">
                <a:latin typeface="Calibri" panose="020F0502020204030204" pitchFamily="34" charset="0"/>
              </a:rPr>
              <a:t> </a:t>
            </a:r>
            <a:br>
              <a:rPr lang="en-US" altLang="en-US" dirty="0" smtClean="0">
                <a:latin typeface="Calibri" panose="020F0502020204030204" pitchFamily="34" charset="0"/>
              </a:rPr>
            </a:br>
            <a:r>
              <a:rPr lang="en-US" altLang="en-US" sz="2000" i="1" dirty="0" smtClean="0">
                <a:latin typeface="Calibri" panose="020F0502020204030204" pitchFamily="34" charset="0"/>
              </a:rPr>
              <a:t>Manual Feature Detection using Multispectral Satellite Images </a:t>
            </a:r>
            <a:endParaRPr lang="en-US" altLang="en-US" sz="2000" i="1" dirty="0" smtClean="0">
              <a:latin typeface="Calibri" panose="020F0502020204030204" pitchFamily="34" charset="0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Calibri" panose="020F0502020204030204" pitchFamily="34" charset="0"/>
              </a:rPr>
              <a:t>Josh Friedman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0BAEC15-DCD8-4533-A4FC-993C093F922B}" type="datetime4">
              <a:rPr lang="en-US" altLang="en-US">
                <a:solidFill>
                  <a:srgbClr val="008BBF"/>
                </a:solidFill>
                <a:latin typeface="Calibri" panose="020F0502020204030204" pitchFamily="34" charset="0"/>
              </a:rPr>
              <a:pPr eaLnBrk="1" hangingPunct="1"/>
              <a:t>June 27, 2016</a:t>
            </a:fld>
            <a:endParaRPr lang="en-US" altLang="en-US">
              <a:solidFill>
                <a:srgbClr val="008BBF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>
                <a:latin typeface="Calibri" panose="020F0502020204030204" pitchFamily="34" charset="0"/>
              </a:rPr>
              <a:t>eeFEX</a:t>
            </a:r>
            <a:r>
              <a:rPr lang="en-US" altLang="en-US" dirty="0">
                <a:latin typeface="Calibri" panose="020F0502020204030204" pitchFamily="34" charset="0"/>
              </a:rPr>
              <a:t> - Typical </a:t>
            </a:r>
            <a:r>
              <a:rPr lang="en-US" altLang="en-US" dirty="0" smtClean="0">
                <a:latin typeface="Calibri" panose="020F0502020204030204" pitchFamily="34" charset="0"/>
              </a:rPr>
              <a:t>Usage</a:t>
            </a:r>
            <a:endParaRPr lang="en-US" altLang="en-US" dirty="0" smtClean="0">
              <a:latin typeface="Calibri" panose="020F0502020204030204" pitchFamily="34" charset="0"/>
            </a:endParaRPr>
          </a:p>
        </p:txBody>
      </p:sp>
      <p:pic>
        <p:nvPicPr>
          <p:cNvPr id="2" name="Picture 1" descr="eeFEX (Feature Extraction)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95" y="999310"/>
            <a:ext cx="7579810" cy="522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42107" y="3522672"/>
            <a:ext cx="384588" cy="2790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5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0BAEC15-DCD8-4533-A4FC-993C093F922B}" type="datetime4">
              <a:rPr lang="en-US" altLang="en-US">
                <a:solidFill>
                  <a:srgbClr val="008BBF"/>
                </a:solidFill>
                <a:latin typeface="Calibri" panose="020F0502020204030204" pitchFamily="34" charset="0"/>
              </a:rPr>
              <a:pPr eaLnBrk="1" hangingPunct="1"/>
              <a:t>June 27, 2016</a:t>
            </a:fld>
            <a:endParaRPr lang="en-US" altLang="en-US">
              <a:solidFill>
                <a:srgbClr val="008BBF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>
                <a:latin typeface="Calibri" panose="020F0502020204030204" pitchFamily="34" charset="0"/>
              </a:rPr>
              <a:t>eeFEX</a:t>
            </a:r>
            <a:r>
              <a:rPr lang="en-US" altLang="en-US" dirty="0">
                <a:latin typeface="Calibri" panose="020F0502020204030204" pitchFamily="34" charset="0"/>
              </a:rPr>
              <a:t> - Typical </a:t>
            </a:r>
            <a:r>
              <a:rPr lang="en-US" altLang="en-US" dirty="0" smtClean="0">
                <a:latin typeface="Calibri" panose="020F0502020204030204" pitchFamily="34" charset="0"/>
              </a:rPr>
              <a:t>Usage</a:t>
            </a:r>
            <a:endParaRPr lang="en-US" altLang="en-US" dirty="0" smtClean="0">
              <a:latin typeface="Calibri" panose="020F0502020204030204" pitchFamily="34" charset="0"/>
            </a:endParaRPr>
          </a:p>
        </p:txBody>
      </p:sp>
      <p:pic>
        <p:nvPicPr>
          <p:cNvPr id="3" name="Picture 2" descr="eeFEX (Feature Extraction)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95" y="998730"/>
            <a:ext cx="7579810" cy="522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32663" y="4280901"/>
            <a:ext cx="817521" cy="3069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20429" y="1808820"/>
            <a:ext cx="4686886" cy="3780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3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0BAEC15-DCD8-4533-A4FC-993C093F922B}" type="datetime4">
              <a:rPr lang="en-US" altLang="en-US">
                <a:solidFill>
                  <a:srgbClr val="008BBF"/>
                </a:solidFill>
                <a:latin typeface="Calibri" panose="020F0502020204030204" pitchFamily="34" charset="0"/>
              </a:rPr>
              <a:pPr eaLnBrk="1" hangingPunct="1"/>
              <a:t>June 27, 2016</a:t>
            </a:fld>
            <a:endParaRPr lang="en-US" altLang="en-US">
              <a:solidFill>
                <a:srgbClr val="008BBF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>
                <a:latin typeface="Calibri" panose="020F0502020204030204" pitchFamily="34" charset="0"/>
              </a:rPr>
              <a:t>eeFEX</a:t>
            </a:r>
            <a:r>
              <a:rPr lang="en-US" altLang="en-US" dirty="0">
                <a:latin typeface="Calibri" panose="020F0502020204030204" pitchFamily="34" charset="0"/>
              </a:rPr>
              <a:t> - Typical </a:t>
            </a:r>
            <a:r>
              <a:rPr lang="en-US" altLang="en-US" dirty="0" smtClean="0">
                <a:latin typeface="Calibri" panose="020F0502020204030204" pitchFamily="34" charset="0"/>
              </a:rPr>
              <a:t>Usage</a:t>
            </a:r>
            <a:endParaRPr lang="en-US" altLang="en-US" dirty="0" smtClean="0">
              <a:latin typeface="Calibri" panose="020F0502020204030204" pitchFamily="34" charset="0"/>
            </a:endParaRPr>
          </a:p>
        </p:txBody>
      </p:sp>
      <p:pic>
        <p:nvPicPr>
          <p:cNvPr id="3" name="Picture 2" descr="eeFEX (Feature Extraction)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95" y="999310"/>
            <a:ext cx="7579810" cy="522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42107" y="3522672"/>
            <a:ext cx="384588" cy="2790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9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0BAEC15-DCD8-4533-A4FC-993C093F922B}" type="datetime4">
              <a:rPr lang="en-US" altLang="en-US">
                <a:solidFill>
                  <a:srgbClr val="008BBF"/>
                </a:solidFill>
                <a:latin typeface="Calibri" panose="020F0502020204030204" pitchFamily="34" charset="0"/>
              </a:rPr>
              <a:pPr eaLnBrk="1" hangingPunct="1"/>
              <a:t>June 27, 2016</a:t>
            </a:fld>
            <a:endParaRPr lang="en-US" altLang="en-US">
              <a:solidFill>
                <a:srgbClr val="008BBF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>
                <a:latin typeface="Calibri" panose="020F0502020204030204" pitchFamily="34" charset="0"/>
              </a:rPr>
              <a:t>eeFEX</a:t>
            </a:r>
            <a:r>
              <a:rPr lang="en-US" altLang="en-US" dirty="0">
                <a:latin typeface="Calibri" panose="020F0502020204030204" pitchFamily="34" charset="0"/>
              </a:rPr>
              <a:t> - Typical </a:t>
            </a:r>
            <a:r>
              <a:rPr lang="en-US" altLang="en-US" dirty="0" smtClean="0">
                <a:latin typeface="Calibri" panose="020F0502020204030204" pitchFamily="34" charset="0"/>
              </a:rPr>
              <a:t>Usage</a:t>
            </a:r>
            <a:endParaRPr lang="en-US" altLang="en-US" dirty="0" smtClean="0">
              <a:latin typeface="Calibri" panose="020F0502020204030204" pitchFamily="34" charset="0"/>
            </a:endParaRPr>
          </a:p>
        </p:txBody>
      </p:sp>
      <p:pic>
        <p:nvPicPr>
          <p:cNvPr id="2" name="Picture 1" descr="eeFEX (Feature Extraction)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95" y="999310"/>
            <a:ext cx="7579810" cy="522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32663" y="4280901"/>
            <a:ext cx="817521" cy="3069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31443" y="5059938"/>
            <a:ext cx="817521" cy="3069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20429" y="1808820"/>
            <a:ext cx="4686886" cy="3780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2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ogle Earth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702" y="1943835"/>
            <a:ext cx="4832117" cy="3375376"/>
          </a:xfrm>
          <a:prstGeom prst="rect">
            <a:avLst/>
          </a:prstGeom>
        </p:spPr>
      </p:pic>
      <p:sp>
        <p:nvSpPr>
          <p:cNvPr id="14" name="Right Arrow Callout 13"/>
          <p:cNvSpPr/>
          <p:nvPr/>
        </p:nvSpPr>
        <p:spPr>
          <a:xfrm>
            <a:off x="161510" y="998730"/>
            <a:ext cx="5040560" cy="5400600"/>
          </a:xfrm>
          <a:prstGeom prst="rightArrowCallout">
            <a:avLst>
              <a:gd name="adj1" fmla="val 9033"/>
              <a:gd name="adj2" fmla="val 9242"/>
              <a:gd name="adj3" fmla="val 12731"/>
              <a:gd name="adj4" fmla="val 7564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0BAEC15-DCD8-4533-A4FC-993C093F922B}" type="datetime4">
              <a:rPr lang="en-US" altLang="en-US">
                <a:solidFill>
                  <a:srgbClr val="008BBF"/>
                </a:solidFill>
                <a:latin typeface="Calibri" panose="020F0502020204030204" pitchFamily="34" charset="0"/>
              </a:rPr>
              <a:pPr eaLnBrk="1" hangingPunct="1"/>
              <a:t>June 27, 2016</a:t>
            </a:fld>
            <a:endParaRPr lang="en-US" altLang="en-US">
              <a:solidFill>
                <a:srgbClr val="008BBF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>
                <a:latin typeface="Calibri" panose="020F0502020204030204" pitchFamily="34" charset="0"/>
              </a:rPr>
              <a:t>eeFEX</a:t>
            </a:r>
            <a:r>
              <a:rPr lang="en-US" altLang="en-US" dirty="0">
                <a:latin typeface="Calibri" panose="020F0502020204030204" pitchFamily="34" charset="0"/>
              </a:rPr>
              <a:t> - Typical </a:t>
            </a:r>
            <a:r>
              <a:rPr lang="en-US" altLang="en-US" dirty="0" smtClean="0">
                <a:latin typeface="Calibri" panose="020F0502020204030204" pitchFamily="34" charset="0"/>
              </a:rPr>
              <a:t>Usage</a:t>
            </a:r>
            <a:endParaRPr lang="en-US" altLang="en-US" dirty="0" smtClean="0">
              <a:latin typeface="Calibri" panose="020F0502020204030204" pitchFamily="34" charset="0"/>
            </a:endParaRPr>
          </a:p>
        </p:txBody>
      </p:sp>
      <p:pic>
        <p:nvPicPr>
          <p:cNvPr id="6" name="Picture 5" descr="D:\friedman\Desktop\Current Work\eeFEX\ee_fex\kml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00" y="4149080"/>
            <a:ext cx="662910" cy="78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28" y="1133835"/>
            <a:ext cx="1982358" cy="16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9" y="2888985"/>
            <a:ext cx="1982358" cy="16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28" y="4644135"/>
            <a:ext cx="1982358" cy="1620000"/>
          </a:xfrm>
          <a:prstGeom prst="rect">
            <a:avLst/>
          </a:prstGeom>
        </p:spPr>
      </p:pic>
      <p:pic>
        <p:nvPicPr>
          <p:cNvPr id="5" name="Picture 4" descr="D:\friedman\Desktop\Current Work\eeFEX\~PROJECTS\Sandmotor\Analysis_20160627_143850\Sandmotor_Features_20110511_102937.ldb - Notepad++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65" y="1133835"/>
            <a:ext cx="1322380" cy="1620000"/>
          </a:xfrm>
          <a:prstGeom prst="rect">
            <a:avLst/>
          </a:prstGeom>
        </p:spPr>
      </p:pic>
      <p:pic>
        <p:nvPicPr>
          <p:cNvPr id="11" name="Picture 10" descr="D:\friedman\Desktop\Current Work\eeFEX\~PROJECTS\Sandmotor\Analysis_20160627_143850\Sandmotor_Features_20141206_103400.ldb - Notepad++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65" y="2889030"/>
            <a:ext cx="1322380" cy="1620000"/>
          </a:xfrm>
          <a:prstGeom prst="rect">
            <a:avLst/>
          </a:prstGeom>
        </p:spPr>
      </p:pic>
      <p:pic>
        <p:nvPicPr>
          <p:cNvPr id="12" name="Picture 11" descr="D:\friedman\Desktop\Current Work\eeFEX\~PROJECTS\Sandmotor\Analysis_20160627_143850\Sandmotor_Features_20160421_105029.ldb - Notepad++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765" y="4644135"/>
            <a:ext cx="132238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2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0BAEC15-DCD8-4533-A4FC-993C093F922B}" type="datetime4">
              <a:rPr lang="en-US" altLang="en-US">
                <a:solidFill>
                  <a:srgbClr val="008BBF"/>
                </a:solidFill>
                <a:latin typeface="Calibri" panose="020F0502020204030204" pitchFamily="34" charset="0"/>
              </a:rPr>
              <a:pPr eaLnBrk="1" hangingPunct="1"/>
              <a:t>June 27, 2016</a:t>
            </a:fld>
            <a:endParaRPr lang="en-US" altLang="en-US">
              <a:solidFill>
                <a:srgbClr val="008BBF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Calibri" panose="020F0502020204030204" pitchFamily="34" charset="0"/>
              </a:rPr>
              <a:t>Demo</a:t>
            </a:r>
            <a:endParaRPr lang="en-US" altLang="en-US" dirty="0" smtClean="0">
              <a:latin typeface="Calibri" panose="020F0502020204030204" pitchFamily="34" charset="0"/>
            </a:endParaRPr>
          </a:p>
        </p:txBody>
      </p:sp>
      <p:pic>
        <p:nvPicPr>
          <p:cNvPr id="34" name="Picture 2" descr="D:\friedman\Desktop\Current Work\eeFEX\ee_fex\eeFEX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841" y="2933945"/>
            <a:ext cx="2128319" cy="99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189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0BAEC15-DCD8-4533-A4FC-993C093F922B}" type="datetime4">
              <a:rPr lang="en-US" altLang="en-US">
                <a:solidFill>
                  <a:srgbClr val="008BBF"/>
                </a:solidFill>
                <a:latin typeface="Calibri" panose="020F0502020204030204" pitchFamily="34" charset="0"/>
              </a:rPr>
              <a:pPr eaLnBrk="1" hangingPunct="1"/>
              <a:t>June 27, 2016</a:t>
            </a:fld>
            <a:endParaRPr lang="en-US" altLang="en-US">
              <a:solidFill>
                <a:srgbClr val="008BBF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Calibri" panose="020F0502020204030204" pitchFamily="34" charset="0"/>
              </a:rPr>
              <a:t>Motivation</a:t>
            </a:r>
            <a:endParaRPr lang="en-US" altLang="en-US" dirty="0" smtClean="0">
              <a:latin typeface="Calibri" panose="020F0502020204030204" pitchFamily="34" charset="0"/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000" y="2393885"/>
            <a:ext cx="7874000" cy="1535700"/>
          </a:xfrm>
        </p:spPr>
        <p:txBody>
          <a:bodyPr/>
          <a:lstStyle/>
          <a:p>
            <a:pPr marL="228600" indent="-17145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8BBF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To use </a:t>
            </a:r>
            <a:r>
              <a:rPr lang="en-US" sz="2800" i="1" u="sng" dirty="0">
                <a:solidFill>
                  <a:srgbClr val="008BBF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free worldwide databases</a:t>
            </a:r>
            <a:r>
              <a:rPr lang="en-US" sz="2800" i="1" dirty="0">
                <a:solidFill>
                  <a:srgbClr val="008BBF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 of multi-spectral satellite </a:t>
            </a:r>
            <a:r>
              <a:rPr lang="en-US" sz="2800" i="1" dirty="0" smtClean="0">
                <a:solidFill>
                  <a:srgbClr val="008BBF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imagery </a:t>
            </a:r>
            <a:r>
              <a:rPr lang="en-US" sz="2800" i="1" dirty="0" smtClean="0">
                <a:solidFill>
                  <a:srgbClr val="008BBF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for </a:t>
            </a:r>
            <a:r>
              <a:rPr lang="en-US" sz="2800" i="1" u="sng" dirty="0" smtClean="0">
                <a:solidFill>
                  <a:srgbClr val="008BBF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manual feature identification and extraction</a:t>
            </a:r>
            <a:r>
              <a:rPr lang="en-US" sz="2800" i="1" dirty="0" smtClean="0">
                <a:solidFill>
                  <a:srgbClr val="008BBF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 with a </a:t>
            </a:r>
            <a:r>
              <a:rPr lang="en-US" sz="2800" i="1" u="sng" dirty="0" smtClean="0">
                <a:solidFill>
                  <a:srgbClr val="008BBF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single convenient tool</a:t>
            </a:r>
          </a:p>
          <a:p>
            <a:pPr marL="228600" indent="-171450">
              <a:buFont typeface="Arial" panose="020B0604020202020204" pitchFamily="34" charset="0"/>
              <a:buChar char="•"/>
            </a:pPr>
            <a:endParaRPr lang="en-US" sz="2800" i="1" u="sng" dirty="0">
              <a:solidFill>
                <a:srgbClr val="008BBF"/>
              </a:solidFill>
              <a:latin typeface="Calibri" panose="020F0502020204030204" pitchFamily="34" charset="0"/>
              <a:sym typeface="Wingdings" panose="05000000000000000000" pitchFamily="2" charset="2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932040" y="3917345"/>
            <a:ext cx="1350150" cy="622048"/>
            <a:chOff x="3716905" y="5670768"/>
            <a:chExt cx="1350150" cy="622048"/>
          </a:xfrm>
        </p:grpSpPr>
        <p:sp>
          <p:nvSpPr>
            <p:cNvPr id="33" name="Rectangle 32"/>
            <p:cNvSpPr/>
            <p:nvPr/>
          </p:nvSpPr>
          <p:spPr>
            <a:xfrm>
              <a:off x="3716905" y="5769260"/>
              <a:ext cx="1260140" cy="45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2" descr="D:\friedman\Desktop\Current Work\eeFEX\ee_fex\eeFEX_log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9914" y="5670768"/>
              <a:ext cx="1337141" cy="6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996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161510" y="2798930"/>
            <a:ext cx="8865985" cy="3182862"/>
          </a:xfrm>
          <a:prstGeom prst="roundRect">
            <a:avLst/>
          </a:prstGeom>
          <a:noFill/>
          <a:ln w="38100">
            <a:solidFill>
              <a:srgbClr val="008BBF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0BAEC15-DCD8-4533-A4FC-993C093F922B}" type="datetime4">
              <a:rPr lang="en-US" altLang="en-US">
                <a:solidFill>
                  <a:srgbClr val="008BBF"/>
                </a:solidFill>
                <a:latin typeface="Calibri" panose="020F0502020204030204" pitchFamily="34" charset="0"/>
              </a:rPr>
              <a:pPr eaLnBrk="1" hangingPunct="1"/>
              <a:t>June 27, 2016</a:t>
            </a:fld>
            <a:endParaRPr lang="en-US" altLang="en-US">
              <a:solidFill>
                <a:srgbClr val="008BBF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Calibri" panose="020F0502020204030204" pitchFamily="34" charset="0"/>
              </a:rPr>
              <a:t>Conceptual Framework</a:t>
            </a:r>
            <a:endParaRPr lang="en-US" altLang="en-US" dirty="0" smtClean="0">
              <a:latin typeface="Calibri" panose="020F050202020403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91914" y="3072748"/>
            <a:ext cx="4270096" cy="2525159"/>
            <a:chOff x="391914" y="3072748"/>
            <a:chExt cx="4270096" cy="2525159"/>
          </a:xfrm>
        </p:grpSpPr>
        <p:sp>
          <p:nvSpPr>
            <p:cNvPr id="2" name="Cloud 1"/>
            <p:cNvSpPr/>
            <p:nvPr/>
          </p:nvSpPr>
          <p:spPr>
            <a:xfrm>
              <a:off x="391914" y="3072748"/>
              <a:ext cx="4270096" cy="2525159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7" name="Picture 3" descr="D:\friedman\Desktop\Current Work\eeFEX\ee_fex\EarthEngine_Logo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0776" y="3452028"/>
              <a:ext cx="2565285" cy="541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/>
            <p:cNvGrpSpPr/>
            <p:nvPr/>
          </p:nvGrpSpPr>
          <p:grpSpPr>
            <a:xfrm>
              <a:off x="1171873" y="4059915"/>
              <a:ext cx="2383257" cy="1034170"/>
              <a:chOff x="1171873" y="4059915"/>
              <a:chExt cx="2383257" cy="1034170"/>
            </a:xfrm>
          </p:grpSpPr>
          <p:pic>
            <p:nvPicPr>
              <p:cNvPr id="1030" name="Picture 6" descr="D:\friedman\Desktop\Current Work\eeFEX\~PROJECTS\Sandmotor\Sandmotor_20110511_102937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1873" y="4059915"/>
                <a:ext cx="1100878" cy="9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3" name="Picture 9" descr="D:\friedman\Desktop\Current Work\eeFEX\~PROJECTS\Sandmotor\Sandmotor_20130719_104159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3062" y="4127000"/>
                <a:ext cx="1100879" cy="9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D:\friedman\Desktop\Current Work\eeFEX\~PROJECTS\Sandmotor\Sandmotor_20160421_105029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54252" y="4194085"/>
                <a:ext cx="1100878" cy="9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8" name="Picture 4" descr="D:\friedman\Desktop\Current Work\eeFEX\ee_fex\EarthEngine_Logo2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500" y="3427885"/>
              <a:ext cx="639901" cy="639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5" name="Picture 11" descr="computer, laptop icon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51"/>
          <a:stretch/>
        </p:blipFill>
        <p:spPr bwMode="auto">
          <a:xfrm>
            <a:off x="5067055" y="3451298"/>
            <a:ext cx="3788448" cy="223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5769650" y="4059915"/>
            <a:ext cx="2383257" cy="1034170"/>
            <a:chOff x="5809161" y="3791888"/>
            <a:chExt cx="2383257" cy="1034170"/>
          </a:xfrm>
        </p:grpSpPr>
        <p:pic>
          <p:nvPicPr>
            <p:cNvPr id="20" name="Picture 6" descr="D:\friedman\Desktop\Current Work\eeFEX\~PROJECTS\Sandmotor\Sandmotor_20110511_102937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9161" y="3791888"/>
              <a:ext cx="1100878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D:\friedman\Desktop\Current Work\eeFEX\~PROJECTS\Sandmotor\Sandmotor_20130719_10415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0350" y="3858973"/>
              <a:ext cx="1100879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8" descr="D:\friedman\Desktop\Current Work\eeFEX\~PROJECTS\Sandmotor\Sandmotor_20160421_105029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1540" y="3926058"/>
              <a:ext cx="1100878" cy="9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Freeform 4"/>
            <p:cNvSpPr/>
            <p:nvPr/>
          </p:nvSpPr>
          <p:spPr>
            <a:xfrm>
              <a:off x="6084094" y="4069556"/>
              <a:ext cx="297656" cy="340519"/>
            </a:xfrm>
            <a:custGeom>
              <a:avLst/>
              <a:gdLst>
                <a:gd name="connsiteX0" fmla="*/ 0 w 297656"/>
                <a:gd name="connsiteY0" fmla="*/ 340519 h 340519"/>
                <a:gd name="connsiteX1" fmla="*/ 11906 w 297656"/>
                <a:gd name="connsiteY1" fmla="*/ 330994 h 340519"/>
                <a:gd name="connsiteX2" fmla="*/ 19050 w 297656"/>
                <a:gd name="connsiteY2" fmla="*/ 326232 h 340519"/>
                <a:gd name="connsiteX3" fmla="*/ 23812 w 297656"/>
                <a:gd name="connsiteY3" fmla="*/ 319088 h 340519"/>
                <a:gd name="connsiteX4" fmla="*/ 30956 w 297656"/>
                <a:gd name="connsiteY4" fmla="*/ 311944 h 340519"/>
                <a:gd name="connsiteX5" fmla="*/ 38100 w 297656"/>
                <a:gd name="connsiteY5" fmla="*/ 242888 h 340519"/>
                <a:gd name="connsiteX6" fmla="*/ 40481 w 297656"/>
                <a:gd name="connsiteY6" fmla="*/ 226219 h 340519"/>
                <a:gd name="connsiteX7" fmla="*/ 40481 w 297656"/>
                <a:gd name="connsiteY7" fmla="*/ 157163 h 340519"/>
                <a:gd name="connsiteX8" fmla="*/ 38100 w 297656"/>
                <a:gd name="connsiteY8" fmla="*/ 150019 h 340519"/>
                <a:gd name="connsiteX9" fmla="*/ 40481 w 297656"/>
                <a:gd name="connsiteY9" fmla="*/ 100013 h 340519"/>
                <a:gd name="connsiteX10" fmla="*/ 45244 w 297656"/>
                <a:gd name="connsiteY10" fmla="*/ 76200 h 340519"/>
                <a:gd name="connsiteX11" fmla="*/ 47625 w 297656"/>
                <a:gd name="connsiteY11" fmla="*/ 69057 h 340519"/>
                <a:gd name="connsiteX12" fmla="*/ 61912 w 297656"/>
                <a:gd name="connsiteY12" fmla="*/ 61913 h 340519"/>
                <a:gd name="connsiteX13" fmla="*/ 80962 w 297656"/>
                <a:gd name="connsiteY13" fmla="*/ 59532 h 340519"/>
                <a:gd name="connsiteX14" fmla="*/ 128587 w 297656"/>
                <a:gd name="connsiteY14" fmla="*/ 61913 h 340519"/>
                <a:gd name="connsiteX15" fmla="*/ 133350 w 297656"/>
                <a:gd name="connsiteY15" fmla="*/ 69057 h 340519"/>
                <a:gd name="connsiteX16" fmla="*/ 142875 w 297656"/>
                <a:gd name="connsiteY16" fmla="*/ 102394 h 340519"/>
                <a:gd name="connsiteX17" fmla="*/ 147637 w 297656"/>
                <a:gd name="connsiteY17" fmla="*/ 109538 h 340519"/>
                <a:gd name="connsiteX18" fmla="*/ 161925 w 297656"/>
                <a:gd name="connsiteY18" fmla="*/ 114300 h 340519"/>
                <a:gd name="connsiteX19" fmla="*/ 183356 w 297656"/>
                <a:gd name="connsiteY19" fmla="*/ 111919 h 340519"/>
                <a:gd name="connsiteX20" fmla="*/ 192881 w 297656"/>
                <a:gd name="connsiteY20" fmla="*/ 100013 h 340519"/>
                <a:gd name="connsiteX21" fmla="*/ 200025 w 297656"/>
                <a:gd name="connsiteY21" fmla="*/ 92869 h 340519"/>
                <a:gd name="connsiteX22" fmla="*/ 214312 w 297656"/>
                <a:gd name="connsiteY22" fmla="*/ 69057 h 340519"/>
                <a:gd name="connsiteX23" fmla="*/ 228600 w 297656"/>
                <a:gd name="connsiteY23" fmla="*/ 54769 h 340519"/>
                <a:gd name="connsiteX24" fmla="*/ 242887 w 297656"/>
                <a:gd name="connsiteY24" fmla="*/ 45244 h 340519"/>
                <a:gd name="connsiteX25" fmla="*/ 250031 w 297656"/>
                <a:gd name="connsiteY25" fmla="*/ 40482 h 340519"/>
                <a:gd name="connsiteX26" fmla="*/ 264319 w 297656"/>
                <a:gd name="connsiteY26" fmla="*/ 28575 h 340519"/>
                <a:gd name="connsiteX27" fmla="*/ 278606 w 297656"/>
                <a:gd name="connsiteY27" fmla="*/ 19050 h 340519"/>
                <a:gd name="connsiteX28" fmla="*/ 290512 w 297656"/>
                <a:gd name="connsiteY28" fmla="*/ 7144 h 340519"/>
                <a:gd name="connsiteX29" fmla="*/ 297656 w 297656"/>
                <a:gd name="connsiteY29" fmla="*/ 0 h 34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97656" h="340519">
                  <a:moveTo>
                    <a:pt x="0" y="340519"/>
                  </a:moveTo>
                  <a:cubicBezTo>
                    <a:pt x="3969" y="337344"/>
                    <a:pt x="7840" y="334043"/>
                    <a:pt x="11906" y="330994"/>
                  </a:cubicBezTo>
                  <a:cubicBezTo>
                    <a:pt x="14196" y="329277"/>
                    <a:pt x="17026" y="328256"/>
                    <a:pt x="19050" y="326232"/>
                  </a:cubicBezTo>
                  <a:cubicBezTo>
                    <a:pt x="21074" y="324208"/>
                    <a:pt x="21980" y="321287"/>
                    <a:pt x="23812" y="319088"/>
                  </a:cubicBezTo>
                  <a:cubicBezTo>
                    <a:pt x="25968" y="316501"/>
                    <a:pt x="28575" y="314325"/>
                    <a:pt x="30956" y="311944"/>
                  </a:cubicBezTo>
                  <a:cubicBezTo>
                    <a:pt x="40783" y="282460"/>
                    <a:pt x="25715" y="329595"/>
                    <a:pt x="38100" y="242888"/>
                  </a:cubicBezTo>
                  <a:lnTo>
                    <a:pt x="40481" y="226219"/>
                  </a:lnTo>
                  <a:cubicBezTo>
                    <a:pt x="42648" y="191549"/>
                    <a:pt x="44537" y="189616"/>
                    <a:pt x="40481" y="157163"/>
                  </a:cubicBezTo>
                  <a:cubicBezTo>
                    <a:pt x="40170" y="154672"/>
                    <a:pt x="38894" y="152400"/>
                    <a:pt x="38100" y="150019"/>
                  </a:cubicBezTo>
                  <a:cubicBezTo>
                    <a:pt x="38894" y="133350"/>
                    <a:pt x="38874" y="116623"/>
                    <a:pt x="40481" y="100013"/>
                  </a:cubicBezTo>
                  <a:cubicBezTo>
                    <a:pt x="41261" y="91956"/>
                    <a:pt x="42684" y="83879"/>
                    <a:pt x="45244" y="76200"/>
                  </a:cubicBezTo>
                  <a:cubicBezTo>
                    <a:pt x="46038" y="73819"/>
                    <a:pt x="46057" y="71017"/>
                    <a:pt x="47625" y="69057"/>
                  </a:cubicBezTo>
                  <a:cubicBezTo>
                    <a:pt x="50221" y="65812"/>
                    <a:pt x="57873" y="62647"/>
                    <a:pt x="61912" y="61913"/>
                  </a:cubicBezTo>
                  <a:cubicBezTo>
                    <a:pt x="68208" y="60768"/>
                    <a:pt x="74612" y="60326"/>
                    <a:pt x="80962" y="59532"/>
                  </a:cubicBezTo>
                  <a:cubicBezTo>
                    <a:pt x="96837" y="60326"/>
                    <a:pt x="112949" y="59070"/>
                    <a:pt x="128587" y="61913"/>
                  </a:cubicBezTo>
                  <a:cubicBezTo>
                    <a:pt x="131403" y="62425"/>
                    <a:pt x="132372" y="66367"/>
                    <a:pt x="133350" y="69057"/>
                  </a:cubicBezTo>
                  <a:cubicBezTo>
                    <a:pt x="134623" y="72558"/>
                    <a:pt x="139651" y="97558"/>
                    <a:pt x="142875" y="102394"/>
                  </a:cubicBezTo>
                  <a:cubicBezTo>
                    <a:pt x="144462" y="104775"/>
                    <a:pt x="145210" y="108021"/>
                    <a:pt x="147637" y="109538"/>
                  </a:cubicBezTo>
                  <a:cubicBezTo>
                    <a:pt x="151894" y="112199"/>
                    <a:pt x="161925" y="114300"/>
                    <a:pt x="161925" y="114300"/>
                  </a:cubicBezTo>
                  <a:cubicBezTo>
                    <a:pt x="169069" y="113506"/>
                    <a:pt x="176383" y="113662"/>
                    <a:pt x="183356" y="111919"/>
                  </a:cubicBezTo>
                  <a:cubicBezTo>
                    <a:pt x="194008" y="109256"/>
                    <a:pt x="188350" y="106810"/>
                    <a:pt x="192881" y="100013"/>
                  </a:cubicBezTo>
                  <a:cubicBezTo>
                    <a:pt x="194749" y="97211"/>
                    <a:pt x="197644" y="95250"/>
                    <a:pt x="200025" y="92869"/>
                  </a:cubicBezTo>
                  <a:cubicBezTo>
                    <a:pt x="207346" y="78224"/>
                    <a:pt x="202818" y="86297"/>
                    <a:pt x="214312" y="69057"/>
                  </a:cubicBezTo>
                  <a:cubicBezTo>
                    <a:pt x="218048" y="63453"/>
                    <a:pt x="223837" y="59532"/>
                    <a:pt x="228600" y="54769"/>
                  </a:cubicBezTo>
                  <a:cubicBezTo>
                    <a:pt x="232647" y="50722"/>
                    <a:pt x="238125" y="48419"/>
                    <a:pt x="242887" y="45244"/>
                  </a:cubicBezTo>
                  <a:cubicBezTo>
                    <a:pt x="245268" y="43657"/>
                    <a:pt x="248007" y="42506"/>
                    <a:pt x="250031" y="40482"/>
                  </a:cubicBezTo>
                  <a:cubicBezTo>
                    <a:pt x="270900" y="19613"/>
                    <a:pt x="244428" y="45151"/>
                    <a:pt x="264319" y="28575"/>
                  </a:cubicBezTo>
                  <a:cubicBezTo>
                    <a:pt x="276210" y="18666"/>
                    <a:pt x="266051" y="23236"/>
                    <a:pt x="278606" y="19050"/>
                  </a:cubicBezTo>
                  <a:cubicBezTo>
                    <a:pt x="287338" y="5954"/>
                    <a:pt x="278606" y="17066"/>
                    <a:pt x="290512" y="7144"/>
                  </a:cubicBezTo>
                  <a:cubicBezTo>
                    <a:pt x="293099" y="4988"/>
                    <a:pt x="297656" y="0"/>
                    <a:pt x="297656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6710363" y="4093369"/>
              <a:ext cx="328612" cy="390525"/>
            </a:xfrm>
            <a:custGeom>
              <a:avLst/>
              <a:gdLst>
                <a:gd name="connsiteX0" fmla="*/ 0 w 328612"/>
                <a:gd name="connsiteY0" fmla="*/ 390525 h 390525"/>
                <a:gd name="connsiteX1" fmla="*/ 9525 w 328612"/>
                <a:gd name="connsiteY1" fmla="*/ 378619 h 390525"/>
                <a:gd name="connsiteX2" fmla="*/ 16668 w 328612"/>
                <a:gd name="connsiteY2" fmla="*/ 371475 h 390525"/>
                <a:gd name="connsiteX3" fmla="*/ 19050 w 328612"/>
                <a:gd name="connsiteY3" fmla="*/ 364331 h 390525"/>
                <a:gd name="connsiteX4" fmla="*/ 26193 w 328612"/>
                <a:gd name="connsiteY4" fmla="*/ 350044 h 390525"/>
                <a:gd name="connsiteX5" fmla="*/ 28575 w 328612"/>
                <a:gd name="connsiteY5" fmla="*/ 333375 h 390525"/>
                <a:gd name="connsiteX6" fmla="*/ 35718 w 328612"/>
                <a:gd name="connsiteY6" fmla="*/ 302419 h 390525"/>
                <a:gd name="connsiteX7" fmla="*/ 40481 w 328612"/>
                <a:gd name="connsiteY7" fmla="*/ 285750 h 390525"/>
                <a:gd name="connsiteX8" fmla="*/ 45243 w 328612"/>
                <a:gd name="connsiteY8" fmla="*/ 278606 h 390525"/>
                <a:gd name="connsiteX9" fmla="*/ 50006 w 328612"/>
                <a:gd name="connsiteY9" fmla="*/ 264319 h 390525"/>
                <a:gd name="connsiteX10" fmla="*/ 52387 w 328612"/>
                <a:gd name="connsiteY10" fmla="*/ 257175 h 390525"/>
                <a:gd name="connsiteX11" fmla="*/ 54768 w 328612"/>
                <a:gd name="connsiteY11" fmla="*/ 247650 h 390525"/>
                <a:gd name="connsiteX12" fmla="*/ 57150 w 328612"/>
                <a:gd name="connsiteY12" fmla="*/ 235744 h 390525"/>
                <a:gd name="connsiteX13" fmla="*/ 59531 w 328612"/>
                <a:gd name="connsiteY13" fmla="*/ 228600 h 390525"/>
                <a:gd name="connsiteX14" fmla="*/ 66675 w 328612"/>
                <a:gd name="connsiteY14" fmla="*/ 195262 h 390525"/>
                <a:gd name="connsiteX15" fmla="*/ 69056 w 328612"/>
                <a:gd name="connsiteY15" fmla="*/ 188119 h 390525"/>
                <a:gd name="connsiteX16" fmla="*/ 73818 w 328612"/>
                <a:gd name="connsiteY16" fmla="*/ 180975 h 390525"/>
                <a:gd name="connsiteX17" fmla="*/ 78581 w 328612"/>
                <a:gd name="connsiteY17" fmla="*/ 171450 h 390525"/>
                <a:gd name="connsiteX18" fmla="*/ 88106 w 328612"/>
                <a:gd name="connsiteY18" fmla="*/ 157162 h 390525"/>
                <a:gd name="connsiteX19" fmla="*/ 95250 w 328612"/>
                <a:gd name="connsiteY19" fmla="*/ 142875 h 390525"/>
                <a:gd name="connsiteX20" fmla="*/ 100012 w 328612"/>
                <a:gd name="connsiteY20" fmla="*/ 128587 h 390525"/>
                <a:gd name="connsiteX21" fmla="*/ 102393 w 328612"/>
                <a:gd name="connsiteY21" fmla="*/ 121444 h 390525"/>
                <a:gd name="connsiteX22" fmla="*/ 104775 w 328612"/>
                <a:gd name="connsiteY22" fmla="*/ 114300 h 390525"/>
                <a:gd name="connsiteX23" fmla="*/ 107156 w 328612"/>
                <a:gd name="connsiteY23" fmla="*/ 102394 h 390525"/>
                <a:gd name="connsiteX24" fmla="*/ 111918 w 328612"/>
                <a:gd name="connsiteY24" fmla="*/ 95250 h 390525"/>
                <a:gd name="connsiteX25" fmla="*/ 114300 w 328612"/>
                <a:gd name="connsiteY25" fmla="*/ 88106 h 390525"/>
                <a:gd name="connsiteX26" fmla="*/ 121443 w 328612"/>
                <a:gd name="connsiteY26" fmla="*/ 83344 h 390525"/>
                <a:gd name="connsiteX27" fmla="*/ 128587 w 328612"/>
                <a:gd name="connsiteY27" fmla="*/ 76200 h 390525"/>
                <a:gd name="connsiteX28" fmla="*/ 142875 w 328612"/>
                <a:gd name="connsiteY28" fmla="*/ 69056 h 390525"/>
                <a:gd name="connsiteX29" fmla="*/ 147637 w 328612"/>
                <a:gd name="connsiteY29" fmla="*/ 61912 h 390525"/>
                <a:gd name="connsiteX30" fmla="*/ 154781 w 328612"/>
                <a:gd name="connsiteY30" fmla="*/ 59531 h 390525"/>
                <a:gd name="connsiteX31" fmla="*/ 161925 w 328612"/>
                <a:gd name="connsiteY31" fmla="*/ 54769 h 390525"/>
                <a:gd name="connsiteX32" fmla="*/ 169068 w 328612"/>
                <a:gd name="connsiteY32" fmla="*/ 52387 h 390525"/>
                <a:gd name="connsiteX33" fmla="*/ 183356 w 328612"/>
                <a:gd name="connsiteY33" fmla="*/ 45244 h 390525"/>
                <a:gd name="connsiteX34" fmla="*/ 190500 w 328612"/>
                <a:gd name="connsiteY34" fmla="*/ 40481 h 390525"/>
                <a:gd name="connsiteX35" fmla="*/ 204787 w 328612"/>
                <a:gd name="connsiteY35" fmla="*/ 35719 h 390525"/>
                <a:gd name="connsiteX36" fmla="*/ 211931 w 328612"/>
                <a:gd name="connsiteY36" fmla="*/ 33337 h 390525"/>
                <a:gd name="connsiteX37" fmla="*/ 226218 w 328612"/>
                <a:gd name="connsiteY37" fmla="*/ 28575 h 390525"/>
                <a:gd name="connsiteX38" fmla="*/ 233362 w 328612"/>
                <a:gd name="connsiteY38" fmla="*/ 26194 h 390525"/>
                <a:gd name="connsiteX39" fmla="*/ 261937 w 328612"/>
                <a:gd name="connsiteY39" fmla="*/ 23812 h 390525"/>
                <a:gd name="connsiteX40" fmla="*/ 273843 w 328612"/>
                <a:gd name="connsiteY40" fmla="*/ 21431 h 390525"/>
                <a:gd name="connsiteX41" fmla="*/ 295275 w 328612"/>
                <a:gd name="connsiteY41" fmla="*/ 14287 h 390525"/>
                <a:gd name="connsiteX42" fmla="*/ 309562 w 328612"/>
                <a:gd name="connsiteY42" fmla="*/ 9525 h 390525"/>
                <a:gd name="connsiteX43" fmla="*/ 316706 w 328612"/>
                <a:gd name="connsiteY43" fmla="*/ 7144 h 390525"/>
                <a:gd name="connsiteX44" fmla="*/ 328612 w 328612"/>
                <a:gd name="connsiteY44" fmla="*/ 0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8612" h="390525">
                  <a:moveTo>
                    <a:pt x="0" y="390525"/>
                  </a:moveTo>
                  <a:cubicBezTo>
                    <a:pt x="3175" y="386556"/>
                    <a:pt x="6178" y="382444"/>
                    <a:pt x="9525" y="378619"/>
                  </a:cubicBezTo>
                  <a:cubicBezTo>
                    <a:pt x="11742" y="376085"/>
                    <a:pt x="14800" y="374277"/>
                    <a:pt x="16668" y="371475"/>
                  </a:cubicBezTo>
                  <a:cubicBezTo>
                    <a:pt x="18060" y="369386"/>
                    <a:pt x="17927" y="366576"/>
                    <a:pt x="19050" y="364331"/>
                  </a:cubicBezTo>
                  <a:cubicBezTo>
                    <a:pt x="28280" y="345871"/>
                    <a:pt x="20210" y="367994"/>
                    <a:pt x="26193" y="350044"/>
                  </a:cubicBezTo>
                  <a:cubicBezTo>
                    <a:pt x="26987" y="344488"/>
                    <a:pt x="27652" y="338911"/>
                    <a:pt x="28575" y="333375"/>
                  </a:cubicBezTo>
                  <a:cubicBezTo>
                    <a:pt x="30408" y="322380"/>
                    <a:pt x="32937" y="313543"/>
                    <a:pt x="35718" y="302419"/>
                  </a:cubicBezTo>
                  <a:cubicBezTo>
                    <a:pt x="36480" y="299372"/>
                    <a:pt x="38775" y="289163"/>
                    <a:pt x="40481" y="285750"/>
                  </a:cubicBezTo>
                  <a:cubicBezTo>
                    <a:pt x="41761" y="283190"/>
                    <a:pt x="44081" y="281221"/>
                    <a:pt x="45243" y="278606"/>
                  </a:cubicBezTo>
                  <a:cubicBezTo>
                    <a:pt x="47282" y="274019"/>
                    <a:pt x="48418" y="269081"/>
                    <a:pt x="50006" y="264319"/>
                  </a:cubicBezTo>
                  <a:cubicBezTo>
                    <a:pt x="50800" y="261938"/>
                    <a:pt x="51778" y="259610"/>
                    <a:pt x="52387" y="257175"/>
                  </a:cubicBezTo>
                  <a:cubicBezTo>
                    <a:pt x="53181" y="254000"/>
                    <a:pt x="54058" y="250845"/>
                    <a:pt x="54768" y="247650"/>
                  </a:cubicBezTo>
                  <a:cubicBezTo>
                    <a:pt x="55646" y="243699"/>
                    <a:pt x="56168" y="239670"/>
                    <a:pt x="57150" y="235744"/>
                  </a:cubicBezTo>
                  <a:cubicBezTo>
                    <a:pt x="57759" y="233309"/>
                    <a:pt x="58737" y="230981"/>
                    <a:pt x="59531" y="228600"/>
                  </a:cubicBezTo>
                  <a:cubicBezTo>
                    <a:pt x="62535" y="204567"/>
                    <a:pt x="59888" y="215622"/>
                    <a:pt x="66675" y="195262"/>
                  </a:cubicBezTo>
                  <a:cubicBezTo>
                    <a:pt x="67469" y="192881"/>
                    <a:pt x="67664" y="190207"/>
                    <a:pt x="69056" y="188119"/>
                  </a:cubicBezTo>
                  <a:cubicBezTo>
                    <a:pt x="70643" y="185738"/>
                    <a:pt x="72398" y="183460"/>
                    <a:pt x="73818" y="180975"/>
                  </a:cubicBezTo>
                  <a:cubicBezTo>
                    <a:pt x="75579" y="177893"/>
                    <a:pt x="76755" y="174494"/>
                    <a:pt x="78581" y="171450"/>
                  </a:cubicBezTo>
                  <a:cubicBezTo>
                    <a:pt x="81526" y="166542"/>
                    <a:pt x="88106" y="157162"/>
                    <a:pt x="88106" y="157162"/>
                  </a:cubicBezTo>
                  <a:cubicBezTo>
                    <a:pt x="96792" y="131105"/>
                    <a:pt x="82937" y="170579"/>
                    <a:pt x="95250" y="142875"/>
                  </a:cubicBezTo>
                  <a:cubicBezTo>
                    <a:pt x="97289" y="138287"/>
                    <a:pt x="98425" y="133350"/>
                    <a:pt x="100012" y="128587"/>
                  </a:cubicBezTo>
                  <a:lnTo>
                    <a:pt x="102393" y="121444"/>
                  </a:lnTo>
                  <a:cubicBezTo>
                    <a:pt x="103187" y="119063"/>
                    <a:pt x="104283" y="116761"/>
                    <a:pt x="104775" y="114300"/>
                  </a:cubicBezTo>
                  <a:cubicBezTo>
                    <a:pt x="105569" y="110331"/>
                    <a:pt x="105735" y="106184"/>
                    <a:pt x="107156" y="102394"/>
                  </a:cubicBezTo>
                  <a:cubicBezTo>
                    <a:pt x="108161" y="99714"/>
                    <a:pt x="110638" y="97810"/>
                    <a:pt x="111918" y="95250"/>
                  </a:cubicBezTo>
                  <a:cubicBezTo>
                    <a:pt x="113041" y="93005"/>
                    <a:pt x="112732" y="90066"/>
                    <a:pt x="114300" y="88106"/>
                  </a:cubicBezTo>
                  <a:cubicBezTo>
                    <a:pt x="116088" y="85871"/>
                    <a:pt x="119245" y="85176"/>
                    <a:pt x="121443" y="83344"/>
                  </a:cubicBezTo>
                  <a:cubicBezTo>
                    <a:pt x="124030" y="81188"/>
                    <a:pt x="126000" y="78356"/>
                    <a:pt x="128587" y="76200"/>
                  </a:cubicBezTo>
                  <a:cubicBezTo>
                    <a:pt x="134743" y="71070"/>
                    <a:pt x="135714" y="71443"/>
                    <a:pt x="142875" y="69056"/>
                  </a:cubicBezTo>
                  <a:cubicBezTo>
                    <a:pt x="144462" y="66675"/>
                    <a:pt x="145402" y="63700"/>
                    <a:pt x="147637" y="61912"/>
                  </a:cubicBezTo>
                  <a:cubicBezTo>
                    <a:pt x="149597" y="60344"/>
                    <a:pt x="152536" y="60653"/>
                    <a:pt x="154781" y="59531"/>
                  </a:cubicBezTo>
                  <a:cubicBezTo>
                    <a:pt x="157341" y="58251"/>
                    <a:pt x="159365" y="56049"/>
                    <a:pt x="161925" y="54769"/>
                  </a:cubicBezTo>
                  <a:cubicBezTo>
                    <a:pt x="164170" y="53646"/>
                    <a:pt x="166823" y="53510"/>
                    <a:pt x="169068" y="52387"/>
                  </a:cubicBezTo>
                  <a:cubicBezTo>
                    <a:pt x="187522" y="43160"/>
                    <a:pt x="165409" y="51225"/>
                    <a:pt x="183356" y="45244"/>
                  </a:cubicBezTo>
                  <a:cubicBezTo>
                    <a:pt x="185737" y="43656"/>
                    <a:pt x="187885" y="41643"/>
                    <a:pt x="190500" y="40481"/>
                  </a:cubicBezTo>
                  <a:cubicBezTo>
                    <a:pt x="195087" y="38442"/>
                    <a:pt x="200025" y="37306"/>
                    <a:pt x="204787" y="35719"/>
                  </a:cubicBezTo>
                  <a:lnTo>
                    <a:pt x="211931" y="33337"/>
                  </a:lnTo>
                  <a:lnTo>
                    <a:pt x="226218" y="28575"/>
                  </a:lnTo>
                  <a:cubicBezTo>
                    <a:pt x="228599" y="27781"/>
                    <a:pt x="230861" y="26403"/>
                    <a:pt x="233362" y="26194"/>
                  </a:cubicBezTo>
                  <a:lnTo>
                    <a:pt x="261937" y="23812"/>
                  </a:lnTo>
                  <a:cubicBezTo>
                    <a:pt x="265906" y="23018"/>
                    <a:pt x="269938" y="22496"/>
                    <a:pt x="273843" y="21431"/>
                  </a:cubicBezTo>
                  <a:cubicBezTo>
                    <a:pt x="273887" y="21419"/>
                    <a:pt x="291682" y="15485"/>
                    <a:pt x="295275" y="14287"/>
                  </a:cubicBezTo>
                  <a:lnTo>
                    <a:pt x="309562" y="9525"/>
                  </a:lnTo>
                  <a:lnTo>
                    <a:pt x="316706" y="7144"/>
                  </a:lnTo>
                  <a:cubicBezTo>
                    <a:pt x="325327" y="1397"/>
                    <a:pt x="321290" y="3661"/>
                    <a:pt x="328612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7381875" y="4124325"/>
              <a:ext cx="323850" cy="347663"/>
            </a:xfrm>
            <a:custGeom>
              <a:avLst/>
              <a:gdLst>
                <a:gd name="connsiteX0" fmla="*/ 0 w 323850"/>
                <a:gd name="connsiteY0" fmla="*/ 347663 h 347663"/>
                <a:gd name="connsiteX1" fmla="*/ 4763 w 323850"/>
                <a:gd name="connsiteY1" fmla="*/ 335756 h 347663"/>
                <a:gd name="connsiteX2" fmla="*/ 7144 w 323850"/>
                <a:gd name="connsiteY2" fmla="*/ 326231 h 347663"/>
                <a:gd name="connsiteX3" fmla="*/ 9525 w 323850"/>
                <a:gd name="connsiteY3" fmla="*/ 319088 h 347663"/>
                <a:gd name="connsiteX4" fmla="*/ 14288 w 323850"/>
                <a:gd name="connsiteY4" fmla="*/ 300038 h 347663"/>
                <a:gd name="connsiteX5" fmla="*/ 23813 w 323850"/>
                <a:gd name="connsiteY5" fmla="*/ 285750 h 347663"/>
                <a:gd name="connsiteX6" fmla="*/ 30956 w 323850"/>
                <a:gd name="connsiteY6" fmla="*/ 271463 h 347663"/>
                <a:gd name="connsiteX7" fmla="*/ 33338 w 323850"/>
                <a:gd name="connsiteY7" fmla="*/ 264319 h 347663"/>
                <a:gd name="connsiteX8" fmla="*/ 38100 w 323850"/>
                <a:gd name="connsiteY8" fmla="*/ 257175 h 347663"/>
                <a:gd name="connsiteX9" fmla="*/ 45244 w 323850"/>
                <a:gd name="connsiteY9" fmla="*/ 242888 h 347663"/>
                <a:gd name="connsiteX10" fmla="*/ 50006 w 323850"/>
                <a:gd name="connsiteY10" fmla="*/ 226219 h 347663"/>
                <a:gd name="connsiteX11" fmla="*/ 52388 w 323850"/>
                <a:gd name="connsiteY11" fmla="*/ 216694 h 347663"/>
                <a:gd name="connsiteX12" fmla="*/ 57150 w 323850"/>
                <a:gd name="connsiteY12" fmla="*/ 209550 h 347663"/>
                <a:gd name="connsiteX13" fmla="*/ 61913 w 323850"/>
                <a:gd name="connsiteY13" fmla="*/ 195263 h 347663"/>
                <a:gd name="connsiteX14" fmla="*/ 66675 w 323850"/>
                <a:gd name="connsiteY14" fmla="*/ 188119 h 347663"/>
                <a:gd name="connsiteX15" fmla="*/ 69056 w 323850"/>
                <a:gd name="connsiteY15" fmla="*/ 180975 h 347663"/>
                <a:gd name="connsiteX16" fmla="*/ 78581 w 323850"/>
                <a:gd name="connsiteY16" fmla="*/ 166688 h 347663"/>
                <a:gd name="connsiteX17" fmla="*/ 80963 w 323850"/>
                <a:gd name="connsiteY17" fmla="*/ 157163 h 347663"/>
                <a:gd name="connsiteX18" fmla="*/ 90488 w 323850"/>
                <a:gd name="connsiteY18" fmla="*/ 142875 h 347663"/>
                <a:gd name="connsiteX19" fmla="*/ 95250 w 323850"/>
                <a:gd name="connsiteY19" fmla="*/ 135731 h 347663"/>
                <a:gd name="connsiteX20" fmla="*/ 102394 w 323850"/>
                <a:gd name="connsiteY20" fmla="*/ 128588 h 347663"/>
                <a:gd name="connsiteX21" fmla="*/ 107156 w 323850"/>
                <a:gd name="connsiteY21" fmla="*/ 121444 h 347663"/>
                <a:gd name="connsiteX22" fmla="*/ 121444 w 323850"/>
                <a:gd name="connsiteY22" fmla="*/ 107156 h 347663"/>
                <a:gd name="connsiteX23" fmla="*/ 135731 w 323850"/>
                <a:gd name="connsiteY23" fmla="*/ 95250 h 347663"/>
                <a:gd name="connsiteX24" fmla="*/ 145256 w 323850"/>
                <a:gd name="connsiteY24" fmla="*/ 92869 h 347663"/>
                <a:gd name="connsiteX25" fmla="*/ 166688 w 323850"/>
                <a:gd name="connsiteY25" fmla="*/ 85725 h 347663"/>
                <a:gd name="connsiteX26" fmla="*/ 180975 w 323850"/>
                <a:gd name="connsiteY26" fmla="*/ 80963 h 347663"/>
                <a:gd name="connsiteX27" fmla="*/ 188119 w 323850"/>
                <a:gd name="connsiteY27" fmla="*/ 78581 h 347663"/>
                <a:gd name="connsiteX28" fmla="*/ 195263 w 323850"/>
                <a:gd name="connsiteY28" fmla="*/ 76200 h 347663"/>
                <a:gd name="connsiteX29" fmla="*/ 204788 w 323850"/>
                <a:gd name="connsiteY29" fmla="*/ 71438 h 347663"/>
                <a:gd name="connsiteX30" fmla="*/ 211931 w 323850"/>
                <a:gd name="connsiteY30" fmla="*/ 66675 h 347663"/>
                <a:gd name="connsiteX31" fmla="*/ 219075 w 323850"/>
                <a:gd name="connsiteY31" fmla="*/ 64294 h 347663"/>
                <a:gd name="connsiteX32" fmla="*/ 233363 w 323850"/>
                <a:gd name="connsiteY32" fmla="*/ 52388 h 347663"/>
                <a:gd name="connsiteX33" fmla="*/ 247650 w 323850"/>
                <a:gd name="connsiteY33" fmla="*/ 42863 h 347663"/>
                <a:gd name="connsiteX34" fmla="*/ 254794 w 323850"/>
                <a:gd name="connsiteY34" fmla="*/ 38100 h 347663"/>
                <a:gd name="connsiteX35" fmla="*/ 261938 w 323850"/>
                <a:gd name="connsiteY35" fmla="*/ 35719 h 347663"/>
                <a:gd name="connsiteX36" fmla="*/ 276225 w 323850"/>
                <a:gd name="connsiteY36" fmla="*/ 26194 h 347663"/>
                <a:gd name="connsiteX37" fmla="*/ 290513 w 323850"/>
                <a:gd name="connsiteY37" fmla="*/ 16669 h 347663"/>
                <a:gd name="connsiteX38" fmla="*/ 297656 w 323850"/>
                <a:gd name="connsiteY38" fmla="*/ 11906 h 347663"/>
                <a:gd name="connsiteX39" fmla="*/ 311944 w 323850"/>
                <a:gd name="connsiteY39" fmla="*/ 7144 h 347663"/>
                <a:gd name="connsiteX40" fmla="*/ 323850 w 323850"/>
                <a:gd name="connsiteY40" fmla="*/ 0 h 34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3850" h="347663">
                  <a:moveTo>
                    <a:pt x="0" y="347663"/>
                  </a:moveTo>
                  <a:cubicBezTo>
                    <a:pt x="1588" y="343694"/>
                    <a:pt x="3411" y="339811"/>
                    <a:pt x="4763" y="335756"/>
                  </a:cubicBezTo>
                  <a:cubicBezTo>
                    <a:pt x="5798" y="332651"/>
                    <a:pt x="6245" y="329378"/>
                    <a:pt x="7144" y="326231"/>
                  </a:cubicBezTo>
                  <a:cubicBezTo>
                    <a:pt x="7833" y="323818"/>
                    <a:pt x="8865" y="321509"/>
                    <a:pt x="9525" y="319088"/>
                  </a:cubicBezTo>
                  <a:cubicBezTo>
                    <a:pt x="11247" y="312773"/>
                    <a:pt x="12700" y="306388"/>
                    <a:pt x="14288" y="300038"/>
                  </a:cubicBezTo>
                  <a:cubicBezTo>
                    <a:pt x="15676" y="294485"/>
                    <a:pt x="23813" y="285750"/>
                    <a:pt x="23813" y="285750"/>
                  </a:cubicBezTo>
                  <a:cubicBezTo>
                    <a:pt x="29796" y="267799"/>
                    <a:pt x="21727" y="289920"/>
                    <a:pt x="30956" y="271463"/>
                  </a:cubicBezTo>
                  <a:cubicBezTo>
                    <a:pt x="32079" y="269218"/>
                    <a:pt x="32215" y="266564"/>
                    <a:pt x="33338" y="264319"/>
                  </a:cubicBezTo>
                  <a:cubicBezTo>
                    <a:pt x="34618" y="261759"/>
                    <a:pt x="36820" y="259735"/>
                    <a:pt x="38100" y="257175"/>
                  </a:cubicBezTo>
                  <a:cubicBezTo>
                    <a:pt x="47951" y="237471"/>
                    <a:pt x="31604" y="263344"/>
                    <a:pt x="45244" y="242888"/>
                  </a:cubicBezTo>
                  <a:cubicBezTo>
                    <a:pt x="52674" y="213164"/>
                    <a:pt x="43184" y="250092"/>
                    <a:pt x="50006" y="226219"/>
                  </a:cubicBezTo>
                  <a:cubicBezTo>
                    <a:pt x="50905" y="223072"/>
                    <a:pt x="51099" y="219702"/>
                    <a:pt x="52388" y="216694"/>
                  </a:cubicBezTo>
                  <a:cubicBezTo>
                    <a:pt x="53515" y="214064"/>
                    <a:pt x="55988" y="212165"/>
                    <a:pt x="57150" y="209550"/>
                  </a:cubicBezTo>
                  <a:cubicBezTo>
                    <a:pt x="59189" y="204963"/>
                    <a:pt x="59129" y="199440"/>
                    <a:pt x="61913" y="195263"/>
                  </a:cubicBezTo>
                  <a:cubicBezTo>
                    <a:pt x="63500" y="192882"/>
                    <a:pt x="65395" y="190679"/>
                    <a:pt x="66675" y="188119"/>
                  </a:cubicBezTo>
                  <a:cubicBezTo>
                    <a:pt x="67797" y="185874"/>
                    <a:pt x="67837" y="183169"/>
                    <a:pt x="69056" y="180975"/>
                  </a:cubicBezTo>
                  <a:cubicBezTo>
                    <a:pt x="71836" y="175972"/>
                    <a:pt x="78581" y="166688"/>
                    <a:pt x="78581" y="166688"/>
                  </a:cubicBezTo>
                  <a:cubicBezTo>
                    <a:pt x="79375" y="163513"/>
                    <a:pt x="79499" y="160090"/>
                    <a:pt x="80963" y="157163"/>
                  </a:cubicBezTo>
                  <a:cubicBezTo>
                    <a:pt x="83523" y="152043"/>
                    <a:pt x="87313" y="147638"/>
                    <a:pt x="90488" y="142875"/>
                  </a:cubicBezTo>
                  <a:cubicBezTo>
                    <a:pt x="92075" y="140494"/>
                    <a:pt x="93226" y="137755"/>
                    <a:pt x="95250" y="135731"/>
                  </a:cubicBezTo>
                  <a:cubicBezTo>
                    <a:pt x="97631" y="133350"/>
                    <a:pt x="100238" y="131175"/>
                    <a:pt x="102394" y="128588"/>
                  </a:cubicBezTo>
                  <a:cubicBezTo>
                    <a:pt x="104226" y="126389"/>
                    <a:pt x="105255" y="123583"/>
                    <a:pt x="107156" y="121444"/>
                  </a:cubicBezTo>
                  <a:cubicBezTo>
                    <a:pt x="111631" y="116410"/>
                    <a:pt x="116681" y="111919"/>
                    <a:pt x="121444" y="107156"/>
                  </a:cubicBezTo>
                  <a:cubicBezTo>
                    <a:pt x="125732" y="102869"/>
                    <a:pt x="129934" y="97735"/>
                    <a:pt x="135731" y="95250"/>
                  </a:cubicBezTo>
                  <a:cubicBezTo>
                    <a:pt x="138739" y="93961"/>
                    <a:pt x="142081" y="93663"/>
                    <a:pt x="145256" y="92869"/>
                  </a:cubicBezTo>
                  <a:cubicBezTo>
                    <a:pt x="158445" y="84075"/>
                    <a:pt x="146155" y="90858"/>
                    <a:pt x="166688" y="85725"/>
                  </a:cubicBezTo>
                  <a:cubicBezTo>
                    <a:pt x="171558" y="84508"/>
                    <a:pt x="176213" y="82550"/>
                    <a:pt x="180975" y="80963"/>
                  </a:cubicBezTo>
                  <a:lnTo>
                    <a:pt x="188119" y="78581"/>
                  </a:lnTo>
                  <a:cubicBezTo>
                    <a:pt x="190500" y="77787"/>
                    <a:pt x="193018" y="77322"/>
                    <a:pt x="195263" y="76200"/>
                  </a:cubicBezTo>
                  <a:cubicBezTo>
                    <a:pt x="198438" y="74613"/>
                    <a:pt x="201706" y="73199"/>
                    <a:pt x="204788" y="71438"/>
                  </a:cubicBezTo>
                  <a:cubicBezTo>
                    <a:pt x="207273" y="70018"/>
                    <a:pt x="209371" y="67955"/>
                    <a:pt x="211931" y="66675"/>
                  </a:cubicBezTo>
                  <a:cubicBezTo>
                    <a:pt x="214176" y="65552"/>
                    <a:pt x="216694" y="65088"/>
                    <a:pt x="219075" y="64294"/>
                  </a:cubicBezTo>
                  <a:cubicBezTo>
                    <a:pt x="239955" y="43414"/>
                    <a:pt x="213464" y="68971"/>
                    <a:pt x="233363" y="52388"/>
                  </a:cubicBezTo>
                  <a:cubicBezTo>
                    <a:pt x="245255" y="42478"/>
                    <a:pt x="235094" y="47048"/>
                    <a:pt x="247650" y="42863"/>
                  </a:cubicBezTo>
                  <a:cubicBezTo>
                    <a:pt x="250031" y="41275"/>
                    <a:pt x="252234" y="39380"/>
                    <a:pt x="254794" y="38100"/>
                  </a:cubicBezTo>
                  <a:cubicBezTo>
                    <a:pt x="257039" y="36977"/>
                    <a:pt x="259744" y="36938"/>
                    <a:pt x="261938" y="35719"/>
                  </a:cubicBezTo>
                  <a:cubicBezTo>
                    <a:pt x="266941" y="32939"/>
                    <a:pt x="271463" y="29369"/>
                    <a:pt x="276225" y="26194"/>
                  </a:cubicBezTo>
                  <a:lnTo>
                    <a:pt x="290513" y="16669"/>
                  </a:lnTo>
                  <a:cubicBezTo>
                    <a:pt x="292894" y="15082"/>
                    <a:pt x="294941" y="12811"/>
                    <a:pt x="297656" y="11906"/>
                  </a:cubicBezTo>
                  <a:lnTo>
                    <a:pt x="311944" y="7144"/>
                  </a:lnTo>
                  <a:cubicBezTo>
                    <a:pt x="320565" y="1397"/>
                    <a:pt x="316528" y="3661"/>
                    <a:pt x="323850" y="0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ight Arrow 12"/>
          <p:cNvSpPr/>
          <p:nvPr/>
        </p:nvSpPr>
        <p:spPr>
          <a:xfrm>
            <a:off x="4797024" y="4170975"/>
            <a:ext cx="585065" cy="38084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716905" y="5670768"/>
            <a:ext cx="1350150" cy="622048"/>
            <a:chOff x="3716905" y="5670768"/>
            <a:chExt cx="1350150" cy="622048"/>
          </a:xfrm>
        </p:grpSpPr>
        <p:sp>
          <p:nvSpPr>
            <p:cNvPr id="19" name="Rectangle 18"/>
            <p:cNvSpPr/>
            <p:nvPr/>
          </p:nvSpPr>
          <p:spPr>
            <a:xfrm>
              <a:off x="3716905" y="5769260"/>
              <a:ext cx="1260140" cy="450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D:\friedman\Desktop\Current Work\eeFEX\ee_fex\eeFEX_logo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9914" y="5670768"/>
              <a:ext cx="1337141" cy="62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Links </a:t>
            </a:r>
            <a:r>
              <a:rPr lang="en-US" b="1" dirty="0" smtClean="0">
                <a:latin typeface="Calibri" panose="020F0502020204030204" pitchFamily="34" charset="0"/>
                <a:sym typeface="Wingdings" panose="05000000000000000000" pitchFamily="2" charset="2"/>
              </a:rPr>
              <a:t>cloud computing </a:t>
            </a:r>
            <a:r>
              <a:rPr 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platform with </a:t>
            </a:r>
            <a:r>
              <a:rPr lang="en-US" b="1" dirty="0" smtClean="0">
                <a:latin typeface="Calibri" panose="020F0502020204030204" pitchFamily="34" charset="0"/>
                <a:sym typeface="Wingdings" panose="05000000000000000000" pitchFamily="2" charset="2"/>
              </a:rPr>
              <a:t>local analysis tools</a:t>
            </a:r>
          </a:p>
          <a:p>
            <a:pPr marL="228600" indent="-1714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Calibri" panose="020F0502020204030204" pitchFamily="34" charset="0"/>
                <a:sym typeface="Wingdings" panose="05000000000000000000" pitchFamily="2" charset="2"/>
              </a:rPr>
              <a:t>Written in python </a:t>
            </a:r>
            <a:r>
              <a:rPr 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(intended as a single *.exe for later use)</a:t>
            </a:r>
          </a:p>
          <a:p>
            <a:pPr marL="22860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Requires a </a:t>
            </a:r>
            <a:r>
              <a:rPr lang="en-US" b="1" dirty="0" smtClean="0">
                <a:latin typeface="Calibri" panose="020F0502020204030204" pitchFamily="34" charset="0"/>
                <a:sym typeface="Wingdings" panose="05000000000000000000" pitchFamily="2" charset="2"/>
              </a:rPr>
              <a:t>developer Google Earth Engine account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839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0BAEC15-DCD8-4533-A4FC-993C093F922B}" type="datetime4">
              <a:rPr lang="en-US" altLang="en-US">
                <a:solidFill>
                  <a:srgbClr val="008BBF"/>
                </a:solidFill>
                <a:latin typeface="Calibri" panose="020F0502020204030204" pitchFamily="34" charset="0"/>
              </a:rPr>
              <a:pPr eaLnBrk="1" hangingPunct="1"/>
              <a:t>June 27, 2016</a:t>
            </a:fld>
            <a:endParaRPr lang="en-US" altLang="en-US">
              <a:solidFill>
                <a:srgbClr val="008BBF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Calibri" panose="020F0502020204030204" pitchFamily="34" charset="0"/>
              </a:rPr>
              <a:t>Google </a:t>
            </a:r>
            <a:r>
              <a:rPr lang="en-US" altLang="en-US" dirty="0" smtClean="0">
                <a:latin typeface="Calibri" panose="020F0502020204030204" pitchFamily="34" charset="0"/>
              </a:rPr>
              <a:t>Earth Engine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1714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Calibri" panose="020F0502020204030204" pitchFamily="34" charset="0"/>
                <a:sym typeface="Wingdings" panose="05000000000000000000" pitchFamily="2" charset="2"/>
              </a:rPr>
              <a:t>Cloud computing platform </a:t>
            </a:r>
            <a:r>
              <a:rPr 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for analyzing multi-spectral satellite imagery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Allows calculations and analysis on </a:t>
            </a:r>
            <a:r>
              <a:rPr lang="en-US" b="1" dirty="0" smtClean="0">
                <a:latin typeface="Calibri" panose="020F0502020204030204" pitchFamily="34" charset="0"/>
                <a:sym typeface="Wingdings" panose="05000000000000000000" pitchFamily="2" charset="2"/>
              </a:rPr>
              <a:t>Google servers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Calibri" panose="020F0502020204030204" pitchFamily="34" charset="0"/>
                <a:sym typeface="Wingdings" panose="05000000000000000000" pitchFamily="2" charset="2"/>
              </a:rPr>
              <a:t>No strain </a:t>
            </a:r>
            <a:r>
              <a:rPr 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on the </a:t>
            </a:r>
            <a:r>
              <a:rPr 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local hardware/services</a:t>
            </a:r>
            <a:endParaRPr lang="en-US" dirty="0" smtClean="0">
              <a:latin typeface="Calibri" panose="020F0502020204030204" pitchFamily="34" charset="0"/>
              <a:sym typeface="Wingdings" panose="05000000000000000000" pitchFamily="2" charset="2"/>
            </a:endParaRPr>
          </a:p>
          <a:p>
            <a:pPr marL="22860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Its servers contain </a:t>
            </a:r>
            <a:r>
              <a:rPr lang="en-US" b="1" dirty="0" smtClean="0">
                <a:latin typeface="Calibri" panose="020F0502020204030204" pitchFamily="34" charset="0"/>
                <a:sym typeface="Wingdings" panose="05000000000000000000" pitchFamily="2" charset="2"/>
              </a:rPr>
              <a:t>over 900 TB</a:t>
            </a:r>
            <a:r>
              <a:rPr 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 of satellite </a:t>
            </a:r>
            <a:r>
              <a:rPr 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imagery (and growing!)</a:t>
            </a:r>
            <a:endParaRPr lang="en-US" dirty="0" smtClean="0">
              <a:latin typeface="Calibri" panose="020F0502020204030204" pitchFamily="34" charset="0"/>
              <a:sym typeface="Wingdings" panose="05000000000000000000" pitchFamily="2" charset="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Landsat </a:t>
            </a:r>
            <a:r>
              <a:rPr 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missions (4/5/7/8</a:t>
            </a:r>
            <a:r>
              <a:rPr 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Sentinel missions (S1, S2)</a:t>
            </a:r>
            <a:endParaRPr lang="en-US" dirty="0" smtClean="0">
              <a:latin typeface="Calibri" panose="020F0502020204030204" pitchFamily="34" charset="0"/>
              <a:sym typeface="Wingdings" panose="05000000000000000000" pitchFamily="2" charset="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Digital Elevation Models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…</a:t>
            </a:r>
          </a:p>
          <a:p>
            <a:pPr marL="228600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Released custom built </a:t>
            </a:r>
            <a:r>
              <a:rPr lang="en-US" b="1" dirty="0" smtClean="0">
                <a:latin typeface="Calibri" panose="020F0502020204030204" pitchFamily="34" charset="0"/>
                <a:sym typeface="Wingdings" panose="05000000000000000000" pitchFamily="2" charset="2"/>
              </a:rPr>
              <a:t>API</a:t>
            </a:r>
            <a:r>
              <a:rPr 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 (</a:t>
            </a:r>
            <a:r>
              <a:rPr lang="en-US" dirty="0" err="1" smtClean="0">
                <a:latin typeface="Calibri" panose="020F0502020204030204" pitchFamily="34" charset="0"/>
                <a:sym typeface="Wingdings" panose="05000000000000000000" pitchFamily="2" charset="2"/>
              </a:rPr>
              <a:t>Javascript</a:t>
            </a:r>
            <a:r>
              <a:rPr 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 + Python)</a:t>
            </a:r>
          </a:p>
        </p:txBody>
      </p:sp>
      <p:pic>
        <p:nvPicPr>
          <p:cNvPr id="7" name="Picture 6" descr="Landsat Missions Timelin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55" y="4827310"/>
            <a:ext cx="5615940" cy="1437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801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0BAEC15-DCD8-4533-A4FC-993C093F922B}" type="datetime4">
              <a:rPr lang="en-US" altLang="en-US">
                <a:solidFill>
                  <a:srgbClr val="008BBF"/>
                </a:solidFill>
                <a:latin typeface="Calibri" panose="020F0502020204030204" pitchFamily="34" charset="0"/>
              </a:rPr>
              <a:pPr eaLnBrk="1" hangingPunct="1"/>
              <a:t>June 27, 2016</a:t>
            </a:fld>
            <a:endParaRPr lang="en-US" altLang="en-US">
              <a:solidFill>
                <a:srgbClr val="008BBF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Calibri" panose="020F0502020204030204" pitchFamily="34" charset="0"/>
              </a:rPr>
              <a:t>Capabilities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1714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Calibri" panose="020F0502020204030204" pitchFamily="34" charset="0"/>
                <a:sym typeface="Wingdings" panose="05000000000000000000" pitchFamily="2" charset="2"/>
              </a:rPr>
              <a:t>Inputs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Project Name</a:t>
            </a:r>
            <a:endParaRPr lang="en-US" dirty="0" smtClean="0">
              <a:latin typeface="Calibri" panose="020F0502020204030204" pitchFamily="34" charset="0"/>
              <a:sym typeface="Wingdings" panose="05000000000000000000" pitchFamily="2" charset="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Satellites</a:t>
            </a:r>
            <a:endParaRPr lang="en-US" dirty="0" smtClean="0">
              <a:latin typeface="Calibri" panose="020F0502020204030204" pitchFamily="34" charset="0"/>
              <a:sym typeface="Wingdings" panose="05000000000000000000" pitchFamily="2" charset="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Spatial Extents (clickable polygon)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Temporal Extents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Minimum Cloud Cover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  <a:sym typeface="Wingdings" panose="05000000000000000000" pitchFamily="2" charset="2"/>
              </a:rPr>
              <a:t>EPSG Code</a:t>
            </a:r>
            <a:endParaRPr lang="en-US" dirty="0">
              <a:latin typeface="Calibri" panose="020F0502020204030204" pitchFamily="34" charset="0"/>
              <a:sym typeface="Wingdings" panose="05000000000000000000" pitchFamily="2" charset="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 smtClean="0">
              <a:latin typeface="Calibri" panose="020F0502020204030204" pitchFamily="34" charset="0"/>
              <a:sym typeface="Wingdings" panose="05000000000000000000" pitchFamily="2" charset="2"/>
            </a:endParaRPr>
          </a:p>
          <a:p>
            <a:pPr marL="228600" indent="-1714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Calibri" panose="020F0502020204030204" pitchFamily="34" charset="0"/>
                <a:sym typeface="Wingdings" panose="05000000000000000000" pitchFamily="2" charset="2"/>
              </a:rPr>
              <a:t>Output</a:t>
            </a:r>
            <a:endParaRPr lang="en-US" b="1" dirty="0">
              <a:latin typeface="Calibri" panose="020F0502020204030204" pitchFamily="34" charset="0"/>
              <a:sym typeface="Wingdings" panose="05000000000000000000" pitchFamily="2" charset="2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Calibri" panose="020F0502020204030204" pitchFamily="34" charset="0"/>
              </a:rPr>
              <a:t>Cloud cover analysis </a:t>
            </a:r>
            <a:r>
              <a:rPr lang="en-US" dirty="0" smtClean="0">
                <a:latin typeface="Calibri" panose="020F0502020204030204" pitchFamily="34" charset="0"/>
              </a:rPr>
              <a:t>based on selected location and i</a:t>
            </a:r>
            <a:r>
              <a:rPr lang="en-US" dirty="0" smtClean="0">
                <a:latin typeface="Calibri" panose="020F0502020204030204" pitchFamily="34" charset="0"/>
              </a:rPr>
              <a:t>mages</a:t>
            </a:r>
            <a:endParaRPr lang="en-US" dirty="0" smtClean="0">
              <a:latin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Calibri" panose="020F0502020204030204" pitchFamily="34" charset="0"/>
              </a:rPr>
              <a:t>I</a:t>
            </a:r>
            <a:r>
              <a:rPr lang="en-US" b="1" dirty="0" smtClean="0">
                <a:latin typeface="Calibri" panose="020F0502020204030204" pitchFamily="34" charset="0"/>
              </a:rPr>
              <a:t>ndividual satellite </a:t>
            </a:r>
            <a:r>
              <a:rPr lang="en-US" b="1" dirty="0" smtClean="0">
                <a:latin typeface="Calibri" panose="020F0502020204030204" pitchFamily="34" charset="0"/>
              </a:rPr>
              <a:t>images </a:t>
            </a:r>
            <a:r>
              <a:rPr lang="en-US" dirty="0" smtClean="0">
                <a:latin typeface="Calibri" panose="020F0502020204030204" pitchFamily="34" charset="0"/>
              </a:rPr>
              <a:t>saved locally (*.</a:t>
            </a:r>
            <a:r>
              <a:rPr lang="en-US" dirty="0" err="1" smtClean="0">
                <a:latin typeface="Calibri" panose="020F0502020204030204" pitchFamily="34" charset="0"/>
              </a:rPr>
              <a:t>png</a:t>
            </a:r>
            <a:r>
              <a:rPr lang="en-US" dirty="0" smtClean="0">
                <a:latin typeface="Calibri" panose="020F0502020204030204" pitchFamily="34" charset="0"/>
              </a:rPr>
              <a:t>, *.</a:t>
            </a:r>
            <a:r>
              <a:rPr lang="en-US" dirty="0" err="1" smtClean="0">
                <a:latin typeface="Calibri" panose="020F0502020204030204" pitchFamily="34" charset="0"/>
              </a:rPr>
              <a:t>pgw</a:t>
            </a:r>
            <a:r>
              <a:rPr lang="en-US" dirty="0" smtClean="0">
                <a:latin typeface="Calibri" panose="020F0502020204030204" pitchFamily="34" charset="0"/>
              </a:rPr>
              <a:t>)</a:t>
            </a:r>
            <a:endParaRPr lang="en-US" dirty="0" smtClean="0">
              <a:latin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smtClean="0">
                <a:latin typeface="Calibri" panose="020F0502020204030204" pitchFamily="34" charset="0"/>
              </a:rPr>
              <a:t>Extracted </a:t>
            </a:r>
            <a:r>
              <a:rPr lang="en-US" b="1" dirty="0" smtClean="0">
                <a:latin typeface="Calibri" panose="020F0502020204030204" pitchFamily="34" charset="0"/>
              </a:rPr>
              <a:t>feature locations </a:t>
            </a:r>
            <a:r>
              <a:rPr lang="en-US" dirty="0" smtClean="0">
                <a:latin typeface="Calibri" panose="020F0502020204030204" pitchFamily="34" charset="0"/>
              </a:rPr>
              <a:t>in time </a:t>
            </a:r>
            <a:r>
              <a:rPr lang="en-US" dirty="0" smtClean="0">
                <a:latin typeface="Calibri" panose="020F0502020204030204" pitchFamily="34" charset="0"/>
              </a:rPr>
              <a:t>(*.</a:t>
            </a:r>
            <a:r>
              <a:rPr lang="en-US" dirty="0" err="1" smtClean="0">
                <a:latin typeface="Calibri" panose="020F0502020204030204" pitchFamily="34" charset="0"/>
              </a:rPr>
              <a:t>png</a:t>
            </a:r>
            <a:r>
              <a:rPr lang="en-US" dirty="0" smtClean="0">
                <a:latin typeface="Calibri" panose="020F0502020204030204" pitchFamily="34" charset="0"/>
              </a:rPr>
              <a:t>, </a:t>
            </a:r>
            <a:r>
              <a:rPr lang="en-US" dirty="0" smtClean="0">
                <a:latin typeface="Calibri" panose="020F0502020204030204" pitchFamily="34" charset="0"/>
              </a:rPr>
              <a:t>*.</a:t>
            </a:r>
            <a:r>
              <a:rPr lang="en-US" dirty="0" err="1" smtClean="0">
                <a:latin typeface="Calibri" panose="020F0502020204030204" pitchFamily="34" charset="0"/>
              </a:rPr>
              <a:t>ldb</a:t>
            </a:r>
            <a:r>
              <a:rPr lang="en-US" dirty="0" smtClean="0">
                <a:latin typeface="Calibri" panose="020F0502020204030204" pitchFamily="34" charset="0"/>
              </a:rPr>
              <a:t>, *.</a:t>
            </a:r>
            <a:r>
              <a:rPr lang="en-US" dirty="0" err="1" smtClean="0">
                <a:latin typeface="Calibri" panose="020F0502020204030204" pitchFamily="34" charset="0"/>
              </a:rPr>
              <a:t>kml</a:t>
            </a:r>
            <a:r>
              <a:rPr lang="en-US" dirty="0" smtClean="0">
                <a:latin typeface="Calibri" panose="020F0502020204030204" pitchFamily="34" charset="0"/>
              </a:rPr>
              <a:t>)</a:t>
            </a:r>
            <a:endParaRPr lang="en-US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92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0BAEC15-DCD8-4533-A4FC-993C093F922B}" type="datetime4">
              <a:rPr lang="en-US" altLang="en-US">
                <a:solidFill>
                  <a:srgbClr val="008BBF"/>
                </a:solidFill>
                <a:latin typeface="Calibri" panose="020F0502020204030204" pitchFamily="34" charset="0"/>
              </a:rPr>
              <a:pPr eaLnBrk="1" hangingPunct="1"/>
              <a:t>June 27, 2016</a:t>
            </a:fld>
            <a:endParaRPr lang="en-US" altLang="en-US">
              <a:solidFill>
                <a:srgbClr val="008BBF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 smtClean="0">
                <a:latin typeface="Calibri" panose="020F0502020204030204" pitchFamily="34" charset="0"/>
              </a:rPr>
              <a:t>eeFEX</a:t>
            </a:r>
            <a:r>
              <a:rPr lang="en-US" altLang="en-US" dirty="0" smtClean="0">
                <a:latin typeface="Calibri" panose="020F0502020204030204" pitchFamily="34" charset="0"/>
              </a:rPr>
              <a:t> - Typical Usage </a:t>
            </a:r>
            <a:endParaRPr lang="en-US" altLang="en-US" dirty="0" smtClean="0">
              <a:latin typeface="Calibri" panose="020F0502020204030204" pitchFamily="34" charset="0"/>
            </a:endParaRPr>
          </a:p>
        </p:txBody>
      </p:sp>
      <p:pic>
        <p:nvPicPr>
          <p:cNvPr id="4" name="Picture 3" descr="eeFEX (Feature Extraction)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95" y="999310"/>
            <a:ext cx="7579810" cy="522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27960" y="1493785"/>
            <a:ext cx="1035115" cy="315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7960" y="1918188"/>
            <a:ext cx="1035115" cy="9277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27960" y="2968191"/>
            <a:ext cx="1035115" cy="7808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54124" y="1651302"/>
            <a:ext cx="3703141" cy="3006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8998" y="3816710"/>
            <a:ext cx="777697" cy="30104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0BAEC15-DCD8-4533-A4FC-993C093F922B}" type="datetime4">
              <a:rPr lang="en-US" altLang="en-US">
                <a:solidFill>
                  <a:srgbClr val="008BBF"/>
                </a:solidFill>
                <a:latin typeface="Calibri" panose="020F0502020204030204" pitchFamily="34" charset="0"/>
              </a:rPr>
              <a:pPr eaLnBrk="1" hangingPunct="1"/>
              <a:t>June 27, 2016</a:t>
            </a:fld>
            <a:endParaRPr lang="en-US" altLang="en-US">
              <a:solidFill>
                <a:srgbClr val="008BBF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>
                <a:latin typeface="Calibri" panose="020F0502020204030204" pitchFamily="34" charset="0"/>
              </a:rPr>
              <a:t>eeFEX</a:t>
            </a:r>
            <a:r>
              <a:rPr lang="en-US" altLang="en-US" dirty="0">
                <a:latin typeface="Calibri" panose="020F0502020204030204" pitchFamily="34" charset="0"/>
              </a:rPr>
              <a:t> - Typical </a:t>
            </a:r>
            <a:r>
              <a:rPr lang="en-US" altLang="en-US" dirty="0" smtClean="0">
                <a:latin typeface="Calibri" panose="020F0502020204030204" pitchFamily="34" charset="0"/>
              </a:rPr>
              <a:t>Usage</a:t>
            </a:r>
            <a:endParaRPr lang="en-US" altLang="en-US" dirty="0" smtClean="0">
              <a:latin typeface="Calibri" panose="020F0502020204030204" pitchFamily="34" charset="0"/>
            </a:endParaRPr>
          </a:p>
        </p:txBody>
      </p:sp>
      <p:pic>
        <p:nvPicPr>
          <p:cNvPr id="4" name="Picture 3" descr="eeFEX (Feature Extraction)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95" y="999310"/>
            <a:ext cx="7579810" cy="522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8715" y="4217574"/>
            <a:ext cx="1035115" cy="315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6610" y="4624106"/>
            <a:ext cx="1035115" cy="315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48998" y="5059938"/>
            <a:ext cx="777697" cy="30104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3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0BAEC15-DCD8-4533-A4FC-993C093F922B}" type="datetime4">
              <a:rPr lang="en-US" altLang="en-US">
                <a:solidFill>
                  <a:srgbClr val="008BBF"/>
                </a:solidFill>
                <a:latin typeface="Calibri" panose="020F0502020204030204" pitchFamily="34" charset="0"/>
              </a:rPr>
              <a:pPr eaLnBrk="1" hangingPunct="1"/>
              <a:t>June 27, 2016</a:t>
            </a:fld>
            <a:endParaRPr lang="en-US" altLang="en-US">
              <a:solidFill>
                <a:srgbClr val="008BBF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>
                <a:latin typeface="Calibri" panose="020F0502020204030204" pitchFamily="34" charset="0"/>
              </a:rPr>
              <a:t>eeFEX</a:t>
            </a:r>
            <a:r>
              <a:rPr lang="en-US" altLang="en-US" dirty="0">
                <a:latin typeface="Calibri" panose="020F0502020204030204" pitchFamily="34" charset="0"/>
              </a:rPr>
              <a:t> - Typical </a:t>
            </a:r>
            <a:r>
              <a:rPr lang="en-US" altLang="en-US" dirty="0" smtClean="0">
                <a:latin typeface="Calibri" panose="020F0502020204030204" pitchFamily="34" charset="0"/>
              </a:rPr>
              <a:t>Usage</a:t>
            </a:r>
            <a:endParaRPr lang="en-US" altLang="en-US" dirty="0" smtClean="0">
              <a:latin typeface="Calibri" panose="020F0502020204030204" pitchFamily="34" charset="0"/>
            </a:endParaRPr>
          </a:p>
        </p:txBody>
      </p:sp>
      <p:pic>
        <p:nvPicPr>
          <p:cNvPr id="3" name="Picture 2" descr="eeFEX (Feature Extraction)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95" y="999310"/>
            <a:ext cx="7579810" cy="522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71600" y="2224623"/>
            <a:ext cx="941014" cy="157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42107" y="3522672"/>
            <a:ext cx="384588" cy="2790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21850" y="1972579"/>
            <a:ext cx="1800200" cy="64633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</a:rPr>
              <a:t>Able to select a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different project</a:t>
            </a:r>
            <a:endParaRPr lang="en-US" dirty="0">
              <a:latin typeface="Calibri" panose="020F0502020204030204" pitchFamily="34" charset="0"/>
            </a:endParaRPr>
          </a:p>
        </p:txBody>
      </p:sp>
      <p:cxnSp>
        <p:nvCxnSpPr>
          <p:cNvPr id="8" name="Straight Arrow Connector 7"/>
          <p:cNvCxnSpPr>
            <a:stCxn id="4" idx="1"/>
          </p:cNvCxnSpPr>
          <p:nvPr/>
        </p:nvCxnSpPr>
        <p:spPr>
          <a:xfrm flipH="1" flipV="1">
            <a:off x="1912614" y="1972579"/>
            <a:ext cx="1309236" cy="3231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22151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Date Placeholder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0BAEC15-DCD8-4533-A4FC-993C093F922B}" type="datetime4">
              <a:rPr lang="en-US" altLang="en-US">
                <a:solidFill>
                  <a:srgbClr val="008BBF"/>
                </a:solidFill>
                <a:latin typeface="Calibri" panose="020F0502020204030204" pitchFamily="34" charset="0"/>
              </a:rPr>
              <a:pPr eaLnBrk="1" hangingPunct="1"/>
              <a:t>June 27, 2016</a:t>
            </a:fld>
            <a:endParaRPr lang="en-US" altLang="en-US">
              <a:solidFill>
                <a:srgbClr val="008BBF"/>
              </a:solidFill>
              <a:latin typeface="Calibri" panose="020F050202020403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>
                <a:latin typeface="Calibri" panose="020F0502020204030204" pitchFamily="34" charset="0"/>
              </a:rPr>
              <a:t>eeFEX</a:t>
            </a:r>
            <a:r>
              <a:rPr lang="en-US" altLang="en-US" dirty="0">
                <a:latin typeface="Calibri" panose="020F0502020204030204" pitchFamily="34" charset="0"/>
              </a:rPr>
              <a:t> - Typical </a:t>
            </a:r>
            <a:r>
              <a:rPr lang="en-US" altLang="en-US" dirty="0" smtClean="0">
                <a:latin typeface="Calibri" panose="020F0502020204030204" pitchFamily="34" charset="0"/>
              </a:rPr>
              <a:t>Usage</a:t>
            </a:r>
            <a:endParaRPr lang="en-US" altLang="en-US" dirty="0" smtClean="0">
              <a:latin typeface="Calibri" panose="020F0502020204030204" pitchFamily="34" charset="0"/>
            </a:endParaRPr>
          </a:p>
        </p:txBody>
      </p:sp>
      <p:pic>
        <p:nvPicPr>
          <p:cNvPr id="2" name="Picture 1" descr="eeFEX (Feature Extraction)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95" y="999310"/>
            <a:ext cx="7579810" cy="522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32663" y="4280901"/>
            <a:ext cx="817521" cy="30695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720429" y="1808820"/>
            <a:ext cx="4686886" cy="3780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5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1704</TotalTime>
  <Words>258</Words>
  <Application>Microsoft Office PowerPoint</Application>
  <PresentationFormat>On-screen Show (4:3)</PresentationFormat>
  <Paragraphs>88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blank</vt:lpstr>
      <vt:lpstr>eeFEX  Manual Feature Detection using Multispectral Satellite Images </vt:lpstr>
      <vt:lpstr>Motivation</vt:lpstr>
      <vt:lpstr>Conceptual Framework</vt:lpstr>
      <vt:lpstr>Google Earth Engine</vt:lpstr>
      <vt:lpstr>Capabilities</vt:lpstr>
      <vt:lpstr>eeFEX - Typical Usage </vt:lpstr>
      <vt:lpstr>eeFEX - Typical Usage</vt:lpstr>
      <vt:lpstr>eeFEX - Typical Usage</vt:lpstr>
      <vt:lpstr>eeFEX - Typical Usage</vt:lpstr>
      <vt:lpstr>eeFEX - Typical Usage</vt:lpstr>
      <vt:lpstr>eeFEX - Typical Usage</vt:lpstr>
      <vt:lpstr>eeFEX - Typical Usage</vt:lpstr>
      <vt:lpstr>eeFEX - Typical Usage</vt:lpstr>
      <vt:lpstr>eeFEX - Typical Usage</vt:lpstr>
      <vt:lpstr>Demo</vt:lpstr>
    </vt:vector>
  </TitlesOfParts>
  <Company>Deltares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Josh Friedman</cp:lastModifiedBy>
  <cp:revision>180</cp:revision>
  <cp:lastPrinted>2007-11-21T13:24:47Z</cp:lastPrinted>
  <dcterms:created xsi:type="dcterms:W3CDTF">2011-05-17T09:46:20Z</dcterms:created>
  <dcterms:modified xsi:type="dcterms:W3CDTF">2016-06-27T13:25:47Z</dcterms:modified>
</cp:coreProperties>
</file>